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Lora"/>
      <p:regular r:id="rId13"/>
      <p:bold r:id="rId14"/>
      <p:italic r:id="rId15"/>
      <p:boldItalic r:id="rId16"/>
    </p:embeddedFont>
    <p:embeddedFont>
      <p:font typeface="Sora Light"/>
      <p:regular r:id="rId17"/>
      <p:bold r:id="rId18"/>
    </p:embeddedFont>
    <p:embeddedFont>
      <p:font typeface="Sora ExtraBold"/>
      <p:bold r:id="rId19"/>
    </p:embeddedFont>
    <p:embeddedFont>
      <p:font typeface="Sora ExtraLight"/>
      <p:regular r:id="rId20"/>
      <p:bold r:id="rId21"/>
    </p:embeddedFont>
    <p:embeddedFont>
      <p:font typeface="Sora"/>
      <p:regular r:id="rId22"/>
      <p:bold r:id="rId23"/>
    </p:embeddedFont>
    <p:embeddedFont>
      <p:font typeface="Sora Medium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SoraExtraLight-regular.fntdata"/><Relationship Id="rId22" Type="http://schemas.openxmlformats.org/officeDocument/2006/relationships/font" Target="fonts/Sora-regular.fntdata"/><Relationship Id="rId21" Type="http://schemas.openxmlformats.org/officeDocument/2006/relationships/font" Target="fonts/SoraExtraLight-bold.fntdata"/><Relationship Id="rId24" Type="http://schemas.openxmlformats.org/officeDocument/2006/relationships/font" Target="fonts/SoraMedium-regular.fntdata"/><Relationship Id="rId23" Type="http://schemas.openxmlformats.org/officeDocument/2006/relationships/font" Target="fonts/Sora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schemas.openxmlformats.org/officeDocument/2006/relationships/font" Target="fonts/SoraMedium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Lora-regular.fntdata"/><Relationship Id="rId12" Type="http://schemas.openxmlformats.org/officeDocument/2006/relationships/slide" Target="slides/slide8.xml"/><Relationship Id="rId15" Type="http://schemas.openxmlformats.org/officeDocument/2006/relationships/font" Target="fonts/Lora-italic.fntdata"/><Relationship Id="rId14" Type="http://schemas.openxmlformats.org/officeDocument/2006/relationships/font" Target="fonts/Lora-bold.fntdata"/><Relationship Id="rId17" Type="http://schemas.openxmlformats.org/officeDocument/2006/relationships/font" Target="fonts/SoraLight-regular.fntdata"/><Relationship Id="rId16" Type="http://schemas.openxmlformats.org/officeDocument/2006/relationships/font" Target="fonts/Lora-boldItalic.fntdata"/><Relationship Id="rId19" Type="http://schemas.openxmlformats.org/officeDocument/2006/relationships/font" Target="fonts/SoraExtraBold-bold.fntdata"/><Relationship Id="rId18" Type="http://schemas.openxmlformats.org/officeDocument/2006/relationships/font" Target="fonts/Sora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7" name="Google Shape;19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7" name="Google Shape;17;p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5" name="Google Shape;25;p6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2" name="Google Shape;32;p8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3" name="Google Shape;33;p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0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0" name="Google Shape;40;p10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1" name="Google Shape;41;p10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5" name="Google Shape;45;p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8" name="Google Shape;48;p12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3">
  <p:cSld name="Quote 3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13"/>
          <p:cNvGrpSpPr/>
          <p:nvPr/>
        </p:nvGrpSpPr>
        <p:grpSpPr>
          <a:xfrm>
            <a:off x="12068638" y="0"/>
            <a:ext cx="123300" cy="6858000"/>
            <a:chOff x="12068638" y="0"/>
            <a:chExt cx="123300" cy="6858000"/>
          </a:xfrm>
        </p:grpSpPr>
        <p:sp>
          <p:nvSpPr>
            <p:cNvPr id="52" name="Google Shape;52;p13"/>
            <p:cNvSpPr/>
            <p:nvPr/>
          </p:nvSpPr>
          <p:spPr>
            <a:xfrm>
              <a:off x="12068638" y="0"/>
              <a:ext cx="123300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4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13"/>
            <p:cNvSpPr/>
            <p:nvPr/>
          </p:nvSpPr>
          <p:spPr>
            <a:xfrm>
              <a:off x="12068638" y="3527553"/>
              <a:ext cx="123300" cy="3330300"/>
            </a:xfrm>
            <a:prstGeom prst="rect">
              <a:avLst/>
            </a:prstGeom>
            <a:gradFill>
              <a:gsLst>
                <a:gs pos="0">
                  <a:srgbClr val="66C26C">
                    <a:alpha val="0"/>
                  </a:srgbClr>
                </a:gs>
                <a:gs pos="19000">
                  <a:srgbClr val="66C26C">
                    <a:alpha val="0"/>
                  </a:srgbClr>
                </a:gs>
                <a:gs pos="100000">
                  <a:srgbClr val="A1DAA5"/>
                </a:gs>
              </a:gsLst>
              <a:lin ang="599887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" name="Google Shape;54;p13"/>
          <p:cNvGrpSpPr/>
          <p:nvPr/>
        </p:nvGrpSpPr>
        <p:grpSpPr>
          <a:xfrm rot="10800000">
            <a:off x="-1152" y="0"/>
            <a:ext cx="12189113" cy="123301"/>
            <a:chOff x="-5125" y="6737780"/>
            <a:chExt cx="12207424" cy="123301"/>
          </a:xfrm>
        </p:grpSpPr>
        <p:sp>
          <p:nvSpPr>
            <p:cNvPr id="55" name="Google Shape;55;p13"/>
            <p:cNvSpPr/>
            <p:nvPr/>
          </p:nvSpPr>
          <p:spPr>
            <a:xfrm flipH="1" rot="5400000">
              <a:off x="6036875" y="695781"/>
              <a:ext cx="123300" cy="12207300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4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13"/>
            <p:cNvSpPr/>
            <p:nvPr/>
          </p:nvSpPr>
          <p:spPr>
            <a:xfrm rot="-5400000">
              <a:off x="9176499" y="3835280"/>
              <a:ext cx="123300" cy="5928300"/>
            </a:xfrm>
            <a:prstGeom prst="rect">
              <a:avLst/>
            </a:prstGeom>
            <a:gradFill>
              <a:gsLst>
                <a:gs pos="0">
                  <a:srgbClr val="66C26C">
                    <a:alpha val="0"/>
                  </a:srgbClr>
                </a:gs>
                <a:gs pos="19000">
                  <a:srgbClr val="66C26C">
                    <a:alpha val="0"/>
                  </a:srgbClr>
                </a:gs>
                <a:gs pos="100000">
                  <a:srgbClr val="A1DAA5"/>
                </a:gs>
              </a:gsLst>
              <a:lin ang="599887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" name="Google Shape;57;p13"/>
          <p:cNvSpPr txBox="1"/>
          <p:nvPr>
            <p:ph type="title"/>
          </p:nvPr>
        </p:nvSpPr>
        <p:spPr>
          <a:xfrm>
            <a:off x="1379836" y="5192776"/>
            <a:ext cx="8494800" cy="62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None/>
              <a:defRPr b="1" sz="18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1233532" y="1792224"/>
            <a:ext cx="8641200" cy="28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indent="-342900" lvl="1" marL="9144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11" type="ftr"/>
          </p:nvPr>
        </p:nvSpPr>
        <p:spPr>
          <a:xfrm>
            <a:off x="612648" y="6318504"/>
            <a:ext cx="40965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13"/>
          <p:cNvSpPr txBox="1"/>
          <p:nvPr>
            <p:ph idx="10" type="dt"/>
          </p:nvPr>
        </p:nvSpPr>
        <p:spPr>
          <a:xfrm>
            <a:off x="8430768" y="6318504"/>
            <a:ext cx="31365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13"/>
          <p:cNvSpPr txBox="1"/>
          <p:nvPr>
            <p:ph idx="12" type="sldNum"/>
          </p:nvPr>
        </p:nvSpPr>
        <p:spPr>
          <a:xfrm>
            <a:off x="11484864" y="6318504"/>
            <a:ext cx="4938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14"/>
          <p:cNvGrpSpPr/>
          <p:nvPr/>
        </p:nvGrpSpPr>
        <p:grpSpPr>
          <a:xfrm rot="10800000">
            <a:off x="-124" y="6743026"/>
            <a:ext cx="12207424" cy="123301"/>
            <a:chOff x="-5125" y="6737780"/>
            <a:chExt cx="12207424" cy="123301"/>
          </a:xfrm>
        </p:grpSpPr>
        <p:sp>
          <p:nvSpPr>
            <p:cNvPr id="64" name="Google Shape;64;p14"/>
            <p:cNvSpPr/>
            <p:nvPr/>
          </p:nvSpPr>
          <p:spPr>
            <a:xfrm flipH="1" rot="5400000">
              <a:off x="6036875" y="695781"/>
              <a:ext cx="123300" cy="12207300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4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14"/>
            <p:cNvSpPr/>
            <p:nvPr/>
          </p:nvSpPr>
          <p:spPr>
            <a:xfrm rot="-5400000">
              <a:off x="9176499" y="3835280"/>
              <a:ext cx="123300" cy="5928300"/>
            </a:xfrm>
            <a:prstGeom prst="rect">
              <a:avLst/>
            </a:prstGeom>
            <a:gradFill>
              <a:gsLst>
                <a:gs pos="0">
                  <a:srgbClr val="66C26C">
                    <a:alpha val="0"/>
                  </a:srgbClr>
                </a:gs>
                <a:gs pos="19000">
                  <a:srgbClr val="66C26C">
                    <a:alpha val="0"/>
                  </a:srgbClr>
                </a:gs>
                <a:gs pos="100000">
                  <a:srgbClr val="A1DAA5"/>
                </a:gs>
              </a:gsLst>
              <a:lin ang="599887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" name="Google Shape;66;p14"/>
          <p:cNvSpPr txBox="1"/>
          <p:nvPr>
            <p:ph type="title"/>
          </p:nvPr>
        </p:nvSpPr>
        <p:spPr>
          <a:xfrm>
            <a:off x="612648" y="502920"/>
            <a:ext cx="3595500" cy="18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67" name="Google Shape;67;p14"/>
          <p:cNvSpPr txBox="1"/>
          <p:nvPr>
            <p:ph idx="1" type="body"/>
          </p:nvPr>
        </p:nvSpPr>
        <p:spPr>
          <a:xfrm>
            <a:off x="612648" y="2311121"/>
            <a:ext cx="3309600" cy="39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8" name="Google Shape;68;p14"/>
          <p:cNvSpPr txBox="1"/>
          <p:nvPr>
            <p:ph idx="2" type="body"/>
          </p:nvPr>
        </p:nvSpPr>
        <p:spPr>
          <a:xfrm>
            <a:off x="5283299" y="502920"/>
            <a:ext cx="6283800" cy="58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30200" lvl="1" marL="9144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/>
            </a:lvl2pPr>
            <a:lvl3pPr indent="-317500" lvl="2" marL="1371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69" name="Google Shape;69;p14"/>
          <p:cNvSpPr txBox="1"/>
          <p:nvPr>
            <p:ph idx="11" type="ftr"/>
          </p:nvPr>
        </p:nvSpPr>
        <p:spPr>
          <a:xfrm>
            <a:off x="612648" y="6318504"/>
            <a:ext cx="40965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4"/>
          <p:cNvSpPr txBox="1"/>
          <p:nvPr>
            <p:ph idx="10" type="dt"/>
          </p:nvPr>
        </p:nvSpPr>
        <p:spPr>
          <a:xfrm>
            <a:off x="8430768" y="6318504"/>
            <a:ext cx="31365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11484864" y="6318504"/>
            <a:ext cx="4938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Photo 1">
  <p:cSld name="Title, Photo 1">
    <p:bg>
      <p:bgPr>
        <a:solidFill>
          <a:schemeClr val="l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ctrTitle"/>
          </p:nvPr>
        </p:nvSpPr>
        <p:spPr>
          <a:xfrm>
            <a:off x="6096000" y="360856"/>
            <a:ext cx="5852100" cy="29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3556A"/>
              </a:buClr>
              <a:buSzPts val="5400"/>
              <a:buFont typeface="Arial"/>
              <a:buNone/>
              <a:defRPr sz="5400">
                <a:solidFill>
                  <a:srgbClr val="13556A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" type="subTitle"/>
          </p:nvPr>
        </p:nvSpPr>
        <p:spPr>
          <a:xfrm>
            <a:off x="7182612" y="3555958"/>
            <a:ext cx="4681800" cy="159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13556A"/>
              </a:buClr>
              <a:buSzPts val="2000"/>
              <a:buNone/>
              <a:defRPr sz="2000">
                <a:solidFill>
                  <a:srgbClr val="13556A"/>
                </a:solidFill>
              </a:defRPr>
            </a:lvl1pPr>
            <a:lvl2pPr lvl="1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13556A"/>
              </a:buClr>
              <a:buSzPts val="1800"/>
              <a:buChar char="○"/>
              <a:defRPr/>
            </a:lvl2pPr>
            <a:lvl3pPr lvl="2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13556A"/>
              </a:buClr>
              <a:buSzPts val="1800"/>
              <a:buChar char="■"/>
              <a:defRPr/>
            </a:lvl3pPr>
            <a:lvl4pPr lvl="3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13556A"/>
              </a:buClr>
              <a:buSzPts val="1800"/>
              <a:buChar char="●"/>
              <a:defRPr/>
            </a:lvl4pPr>
            <a:lvl5pPr lvl="4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13556A"/>
              </a:buClr>
              <a:buSzPts val="1800"/>
              <a:buChar char="○"/>
              <a:defRPr/>
            </a:lvl5pPr>
            <a:lvl6pPr lvl="5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lvl="6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lvl="7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lvl="8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1" type="ftr"/>
          </p:nvPr>
        </p:nvSpPr>
        <p:spPr>
          <a:xfrm>
            <a:off x="612648" y="6318504"/>
            <a:ext cx="40965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13556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15"/>
          <p:cNvSpPr txBox="1"/>
          <p:nvPr>
            <p:ph idx="10" type="dt"/>
          </p:nvPr>
        </p:nvSpPr>
        <p:spPr>
          <a:xfrm>
            <a:off x="4617720" y="6318504"/>
            <a:ext cx="21534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13556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6688836" y="6318504"/>
            <a:ext cx="4938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  <a:defRPr b="0" i="0" sz="850" u="none" cap="none" strike="noStrike">
                <a:solidFill>
                  <a:srgbClr val="13556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  <a:defRPr b="0" i="0" sz="850" u="none" cap="none" strike="noStrike">
                <a:solidFill>
                  <a:srgbClr val="13556A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  <a:defRPr b="0" i="0" sz="850" u="none" cap="none" strike="noStrike">
                <a:solidFill>
                  <a:srgbClr val="13556A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  <a:defRPr b="0" i="0" sz="850" u="none" cap="none" strike="noStrike">
                <a:solidFill>
                  <a:srgbClr val="13556A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  <a:defRPr b="0" i="0" sz="850" u="none" cap="none" strike="noStrike">
                <a:solidFill>
                  <a:srgbClr val="13556A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  <a:defRPr b="0" i="0" sz="850" u="none" cap="none" strike="noStrike">
                <a:solidFill>
                  <a:srgbClr val="13556A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  <a:defRPr b="0" i="0" sz="850" u="none" cap="none" strike="noStrike">
                <a:solidFill>
                  <a:srgbClr val="13556A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  <a:defRPr b="0" i="0" sz="850" u="none" cap="none" strike="noStrike">
                <a:solidFill>
                  <a:srgbClr val="13556A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  <a:defRPr b="0" i="0" sz="850" u="none" cap="none" strike="noStrike">
                <a:solidFill>
                  <a:srgbClr val="13556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pic>
        <p:nvPicPr>
          <p:cNvPr descr="Gráfico&#10;&#10;El contenido generado por IA puede ser incorrecto." id="78" name="Google Shape;78;p15"/>
          <p:cNvPicPr preferRelativeResize="0"/>
          <p:nvPr/>
        </p:nvPicPr>
        <p:blipFill rotWithShape="1">
          <a:blip r:embed="rId2">
            <a:alphaModFix/>
          </a:blip>
          <a:srcRect b="8112" l="0" r="0" t="12892"/>
          <a:stretch/>
        </p:blipFill>
        <p:spPr>
          <a:xfrm>
            <a:off x="61197" y="0"/>
            <a:ext cx="5784631" cy="2678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Photo 2">
  <p:cSld name="Title, Photo 2"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ctrTitle"/>
          </p:nvPr>
        </p:nvSpPr>
        <p:spPr>
          <a:xfrm>
            <a:off x="6342185" y="713232"/>
            <a:ext cx="5270700" cy="3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Arial"/>
              <a:buNone/>
              <a:defRPr sz="4000">
                <a:solidFill>
                  <a:srgbClr val="C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" type="subTitle"/>
          </p:nvPr>
        </p:nvSpPr>
        <p:spPr>
          <a:xfrm>
            <a:off x="6342185" y="5138927"/>
            <a:ext cx="5106000" cy="11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000"/>
              <a:buNone/>
              <a:defRPr sz="2000">
                <a:solidFill>
                  <a:srgbClr val="C00000"/>
                </a:solidFill>
              </a:defRPr>
            </a:lvl1pPr>
            <a:lvl2pPr lvl="1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13556A"/>
              </a:buClr>
              <a:buSzPts val="1800"/>
              <a:buChar char="○"/>
              <a:defRPr/>
            </a:lvl2pPr>
            <a:lvl3pPr lvl="2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13556A"/>
              </a:buClr>
              <a:buSzPts val="1800"/>
              <a:buChar char="■"/>
              <a:defRPr/>
            </a:lvl3pPr>
            <a:lvl4pPr lvl="3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13556A"/>
              </a:buClr>
              <a:buSzPts val="1800"/>
              <a:buChar char="●"/>
              <a:defRPr/>
            </a:lvl4pPr>
            <a:lvl5pPr lvl="4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13556A"/>
              </a:buClr>
              <a:buSzPts val="1800"/>
              <a:buChar char="○"/>
              <a:defRPr/>
            </a:lvl5pPr>
            <a:lvl6pPr lvl="5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lvl="6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lvl="7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lvl="8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1" type="ftr"/>
          </p:nvPr>
        </p:nvSpPr>
        <p:spPr>
          <a:xfrm>
            <a:off x="6342185" y="6329758"/>
            <a:ext cx="2459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6"/>
          <p:cNvSpPr txBox="1"/>
          <p:nvPr>
            <p:ph idx="10" type="dt"/>
          </p:nvPr>
        </p:nvSpPr>
        <p:spPr>
          <a:xfrm>
            <a:off x="10707624" y="6318504"/>
            <a:ext cx="8595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16"/>
          <p:cNvSpPr txBox="1"/>
          <p:nvPr>
            <p:ph idx="12" type="sldNum"/>
          </p:nvPr>
        </p:nvSpPr>
        <p:spPr>
          <a:xfrm>
            <a:off x="11484864" y="6318504"/>
            <a:ext cx="4938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  <a:defRPr b="0" i="0" sz="85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  <a:defRPr b="0" i="0" sz="85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  <a:defRPr b="0" i="0" sz="85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  <a:defRPr b="0" i="0" sz="85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  <a:defRPr b="0" i="0" sz="85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  <a:defRPr b="0" i="0" sz="85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  <a:defRPr b="0" i="0" sz="85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  <a:defRPr b="0" i="0" sz="85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  <a:defRPr b="0" i="0" sz="85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pic>
        <p:nvPicPr>
          <p:cNvPr descr="Imagen que contiene Texto&#10;&#10;El contenido generado por IA puede ser incorrecto." id="85" name="Google Shape;85;p16"/>
          <p:cNvPicPr preferRelativeResize="0"/>
          <p:nvPr/>
        </p:nvPicPr>
        <p:blipFill rotWithShape="1">
          <a:blip r:embed="rId2">
            <a:alphaModFix/>
          </a:blip>
          <a:srcRect b="0" l="7453" r="5370" t="0"/>
          <a:stretch/>
        </p:blipFill>
        <p:spPr>
          <a:xfrm>
            <a:off x="0" y="0"/>
            <a:ext cx="5943600" cy="35917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Texto&#10;&#10;El contenido generado por IA puede ser incorrecto." id="86" name="Google Shape;86;p16"/>
          <p:cNvPicPr preferRelativeResize="0"/>
          <p:nvPr/>
        </p:nvPicPr>
        <p:blipFill rotWithShape="1">
          <a:blip r:embed="rId2">
            <a:alphaModFix/>
          </a:blip>
          <a:srcRect b="82582" l="0" r="16742" t="0"/>
          <a:stretch/>
        </p:blipFill>
        <p:spPr>
          <a:xfrm>
            <a:off x="0" y="3591795"/>
            <a:ext cx="5943600" cy="3266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1" type="obj">
  <p:cSld name="OBJEC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nterfaz de usuario gráfica, Texto, Aplicación, Correo electrónico&#10;&#10;El contenido generado por IA puede ser incorrecto." id="88" name="Google Shape;88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256585" y="0"/>
            <a:ext cx="4935411" cy="1389454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>
            <p:ph type="title"/>
          </p:nvPr>
        </p:nvSpPr>
        <p:spPr>
          <a:xfrm>
            <a:off x="612648" y="72160"/>
            <a:ext cx="5977800" cy="934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3556A"/>
              </a:buClr>
              <a:buSzPts val="3200"/>
              <a:buFont typeface="Arial"/>
              <a:buNone/>
              <a:defRPr>
                <a:solidFill>
                  <a:srgbClr val="13556A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612648" y="1362455"/>
            <a:ext cx="10954500" cy="49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13556A"/>
              </a:buClr>
              <a:buSzPts val="1800"/>
              <a:buChar char="●"/>
              <a:defRPr>
                <a:solidFill>
                  <a:srgbClr val="13556A"/>
                </a:solidFill>
              </a:defRPr>
            </a:lvl1pPr>
            <a:lvl2pPr indent="-330200" lvl="1" marL="9144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13556A"/>
              </a:buClr>
              <a:buSzPts val="1600"/>
              <a:buChar char="○"/>
              <a:defRPr>
                <a:solidFill>
                  <a:srgbClr val="13556A"/>
                </a:solidFill>
              </a:defRPr>
            </a:lvl2pPr>
            <a:lvl3pPr indent="-317500" lvl="2" marL="13716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13556A"/>
              </a:buClr>
              <a:buSzPts val="1400"/>
              <a:buChar char="■"/>
              <a:defRPr>
                <a:solidFill>
                  <a:srgbClr val="13556A"/>
                </a:solidFill>
              </a:defRPr>
            </a:lvl3pPr>
            <a:lvl4pPr indent="-317500" lvl="3" marL="18288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13556A"/>
              </a:buClr>
              <a:buSzPts val="1400"/>
              <a:buChar char="●"/>
              <a:defRPr>
                <a:solidFill>
                  <a:srgbClr val="13556A"/>
                </a:solidFill>
              </a:defRPr>
            </a:lvl4pPr>
            <a:lvl5pPr indent="-317500" lvl="4" marL="22860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13556A"/>
              </a:buClr>
              <a:buSzPts val="1400"/>
              <a:buChar char="○"/>
              <a:defRPr>
                <a:solidFill>
                  <a:srgbClr val="13556A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91" name="Google Shape;91;p17"/>
          <p:cNvSpPr txBox="1"/>
          <p:nvPr>
            <p:ph idx="11" type="ftr"/>
          </p:nvPr>
        </p:nvSpPr>
        <p:spPr>
          <a:xfrm>
            <a:off x="612648" y="6318504"/>
            <a:ext cx="40965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17"/>
          <p:cNvSpPr txBox="1"/>
          <p:nvPr>
            <p:ph idx="10" type="dt"/>
          </p:nvPr>
        </p:nvSpPr>
        <p:spPr>
          <a:xfrm>
            <a:off x="8430768" y="6318504"/>
            <a:ext cx="31365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7"/>
          <p:cNvSpPr txBox="1"/>
          <p:nvPr>
            <p:ph idx="12" type="sldNum"/>
          </p:nvPr>
        </p:nvSpPr>
        <p:spPr>
          <a:xfrm>
            <a:off x="11484864" y="6318504"/>
            <a:ext cx="4938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jpg"/><Relationship Id="rId10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Relationship Id="rId4" Type="http://schemas.openxmlformats.org/officeDocument/2006/relationships/image" Target="../media/image8.jpg"/><Relationship Id="rId9" Type="http://schemas.openxmlformats.org/officeDocument/2006/relationships/image" Target="../media/image4.jpg"/><Relationship Id="rId5" Type="http://schemas.openxmlformats.org/officeDocument/2006/relationships/image" Target="../media/image6.jpg"/><Relationship Id="rId6" Type="http://schemas.openxmlformats.org/officeDocument/2006/relationships/image" Target="../media/image20.jpg"/><Relationship Id="rId7" Type="http://schemas.openxmlformats.org/officeDocument/2006/relationships/image" Target="../media/image7.jpg"/><Relationship Id="rId8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g"/><Relationship Id="rId4" Type="http://schemas.openxmlformats.org/officeDocument/2006/relationships/hyperlink" Target="http://www.escueladevocacionpolitica.org/" TargetMode="External"/><Relationship Id="rId5" Type="http://schemas.openxmlformats.org/officeDocument/2006/relationships/hyperlink" Target="https://forms.gle/7hc2qLP9kb1sjM8J6" TargetMode="External"/><Relationship Id="rId6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7.jpg"/><Relationship Id="rId6" Type="http://schemas.openxmlformats.org/officeDocument/2006/relationships/image" Target="../media/image1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8" title="mund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" y="0"/>
            <a:ext cx="12191998" cy="686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 title="LOGO EVP PNG-01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3899" y="0"/>
            <a:ext cx="3428451" cy="2008866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8"/>
          <p:cNvSpPr txBox="1"/>
          <p:nvPr/>
        </p:nvSpPr>
        <p:spPr>
          <a:xfrm>
            <a:off x="1154073" y="5678275"/>
            <a:ext cx="9107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i="0" lang="es-ES" sz="2400" u="none" cap="none" strike="noStrike">
                <a:solidFill>
                  <a:schemeClr val="accent2"/>
                </a:solidFill>
                <a:latin typeface="Sora Medium"/>
                <a:ea typeface="Sora Medium"/>
                <a:cs typeface="Sora Medium"/>
                <a:sym typeface="Sora Medium"/>
              </a:rPr>
              <a:t>Octubre -  Diciembre 2026</a:t>
            </a:r>
            <a:endParaRPr i="0" sz="2400" u="none" cap="none" strike="noStrike">
              <a:solidFill>
                <a:schemeClr val="accent2"/>
              </a:solidFill>
              <a:latin typeface="Sora Medium"/>
              <a:ea typeface="Sora Medium"/>
              <a:cs typeface="Sora Medium"/>
              <a:sym typeface="Sora Medium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1848864" y="1955575"/>
            <a:ext cx="2384700" cy="33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2675" lIns="122675" spcFirstLastPara="1" rIns="122675" wrap="square" tIns="12267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1610"/>
              </a:spcBef>
              <a:spcAft>
                <a:spcPts val="0"/>
              </a:spcAft>
              <a:buNone/>
            </a:pPr>
            <a:r>
              <a:rPr b="1" lang="es-ES" sz="20127">
                <a:solidFill>
                  <a:srgbClr val="C9463F"/>
                </a:solidFill>
                <a:latin typeface="Sora"/>
                <a:ea typeface="Sora"/>
                <a:cs typeface="Sora"/>
                <a:sym typeface="Sora"/>
              </a:rPr>
              <a:t>8</a:t>
            </a:r>
            <a:endParaRPr b="1" sz="20127">
              <a:solidFill>
                <a:srgbClr val="C9463F"/>
              </a:solidFill>
            </a:endParaRPr>
          </a:p>
        </p:txBody>
      </p:sp>
      <p:sp>
        <p:nvSpPr>
          <p:cNvPr id="102" name="Google Shape;102;p18"/>
          <p:cNvSpPr txBox="1"/>
          <p:nvPr/>
        </p:nvSpPr>
        <p:spPr>
          <a:xfrm>
            <a:off x="4179923" y="2472028"/>
            <a:ext cx="5774700" cy="25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2675" lIns="122675" spcFirstLastPara="1" rIns="122675" wrap="square" tIns="12267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610"/>
              </a:spcBef>
              <a:spcAft>
                <a:spcPts val="0"/>
              </a:spcAft>
              <a:buNone/>
            </a:pPr>
            <a:r>
              <a:rPr lang="es-ES" sz="4294">
                <a:solidFill>
                  <a:schemeClr val="accent2"/>
                </a:solidFill>
                <a:latin typeface="Sora ExtraBold"/>
                <a:ea typeface="Sora ExtraBold"/>
                <a:cs typeface="Sora ExtraBold"/>
                <a:sym typeface="Sora ExtraBold"/>
              </a:rPr>
              <a:t>Grandes desafíos políticos y sociales del mundo de hoy</a:t>
            </a:r>
            <a:br>
              <a:rPr b="1" lang="es-ES" sz="3220">
                <a:solidFill>
                  <a:schemeClr val="accent2"/>
                </a:solidFill>
                <a:latin typeface="Sora"/>
                <a:ea typeface="Sora"/>
                <a:cs typeface="Sora"/>
                <a:sym typeface="Sora"/>
              </a:rPr>
            </a:br>
            <a:endParaRPr b="1" sz="1879">
              <a:solidFill>
                <a:schemeClr val="accent2"/>
              </a:solidFill>
              <a:latin typeface="Sora"/>
              <a:ea typeface="Sora"/>
              <a:cs typeface="Sora"/>
              <a:sym typeface="Sora"/>
            </a:endParaRPr>
          </a:p>
        </p:txBody>
      </p:sp>
      <p:cxnSp>
        <p:nvCxnSpPr>
          <p:cNvPr id="103" name="Google Shape;103;p18"/>
          <p:cNvCxnSpPr/>
          <p:nvPr/>
        </p:nvCxnSpPr>
        <p:spPr>
          <a:xfrm>
            <a:off x="4035151" y="2415650"/>
            <a:ext cx="0" cy="2478600"/>
          </a:xfrm>
          <a:prstGeom prst="straightConnector1">
            <a:avLst/>
          </a:prstGeom>
          <a:noFill/>
          <a:ln cap="flat" cmpd="sng" w="76200">
            <a:solidFill>
              <a:srgbClr val="C8883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/>
          <p:nvPr/>
        </p:nvSpPr>
        <p:spPr>
          <a:xfrm>
            <a:off x="0" y="-2644"/>
            <a:ext cx="12192000" cy="1281600"/>
          </a:xfrm>
          <a:prstGeom prst="rect">
            <a:avLst/>
          </a:prstGeom>
          <a:solidFill>
            <a:srgbClr val="B048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4288" marR="0" rtl="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es-ES" sz="2400" u="none" cap="none" strike="noStrike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rPr>
              <a:t>“8 grandes desafíos políticos y sociales del mundo de hoy” </a:t>
            </a:r>
            <a:endParaRPr/>
          </a:p>
        </p:txBody>
      </p:sp>
      <p:pic>
        <p:nvPicPr>
          <p:cNvPr id="109" name="Google Shape;109;p19" title="LOGO EVP PNG-09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5175" y="21573"/>
            <a:ext cx="2187223" cy="1281576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9"/>
          <p:cNvSpPr txBox="1"/>
          <p:nvPr/>
        </p:nvSpPr>
        <p:spPr>
          <a:xfrm>
            <a:off x="722376" y="2030304"/>
            <a:ext cx="11082528" cy="4247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s-ES" sz="1800" u="none" cap="none" strike="noStrike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¿Te interesa entender qué esta pasando en el mundo? ¿Quieres formar tu propio criterio sobre la realidad política y social? ¿Quieres comprometerte como joven en la construcción de una sociedad más justa, libre y humana?</a:t>
            </a:r>
            <a:r>
              <a:rPr b="0" i="0" lang="es-ES" sz="1800" u="none" cap="none" strike="noStrike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 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s-ES" sz="1800" u="none" cap="none" strike="noStrike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</a:br>
            <a:endParaRPr b="0" i="0" sz="1800" u="none" cap="none" strike="noStrike">
              <a:solidFill>
                <a:srgbClr val="000000"/>
              </a:solidFill>
              <a:latin typeface="Sora Light"/>
              <a:ea typeface="Sora Light"/>
              <a:cs typeface="Sora Light"/>
              <a:sym typeface="Sora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800" u="none" cap="none" strike="noStrike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Migración. Seguridad. Ideología </a:t>
            </a:r>
            <a:r>
              <a:rPr b="1" i="1" lang="es-ES" sz="1800" u="none" cap="none" strike="noStrike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woke</a:t>
            </a:r>
            <a:r>
              <a:rPr b="1" i="0" lang="es-ES" sz="1800" u="none" cap="none" strike="noStrike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. Transhumanismo. Demografía. Vivienda. Geopolítica. España. </a:t>
            </a:r>
            <a:r>
              <a:rPr b="0" i="0" lang="es-ES" sz="1800" u="none" cap="none" strike="noStrike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Son algunos de los grandes debates de nuestro tiempo. Todo el mundo tiene algo que decir. Pero no todo el mundo sabe por qué piensa lo que piensa.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Sora Light"/>
              <a:ea typeface="Sora Light"/>
              <a:cs typeface="Sora Light"/>
              <a:sym typeface="Sora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Sora Light"/>
              <a:ea typeface="Sora Light"/>
              <a:cs typeface="Sora Light"/>
              <a:sym typeface="Sora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1800" u="none" cap="none" strike="noStrike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Este programa es para jóvenes que quieren ir un paso más allá: entender qué está pasando, cuestionar las ideas dominantes y construir un criterio propio.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Sora Light"/>
              <a:ea typeface="Sora Light"/>
              <a:cs typeface="Sora Light"/>
              <a:sym typeface="Sora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Sora Light"/>
              <a:ea typeface="Sora Light"/>
              <a:cs typeface="Sora Light"/>
              <a:sym typeface="Sora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1800" u="none" cap="none" strike="noStrike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4 sesiones. 8 grandes desafíos. Una oportunidad para aprender de los mejores.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/>
        </p:nvSpPr>
        <p:spPr>
          <a:xfrm>
            <a:off x="287402" y="1661235"/>
            <a:ext cx="1801567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s-ES" sz="2500" u="none" cap="none" strike="noStrike">
                <a:solidFill>
                  <a:srgbClr val="B04841"/>
                </a:solidFill>
                <a:latin typeface="Lora"/>
                <a:ea typeface="Lora"/>
                <a:cs typeface="Lora"/>
                <a:sym typeface="Lora"/>
              </a:rPr>
              <a:t>Modera</a:t>
            </a:r>
            <a:endParaRPr b="1" i="0" sz="2500" u="none" cap="none" strike="noStrike">
              <a:solidFill>
                <a:srgbClr val="B04841"/>
              </a:solidFill>
              <a:latin typeface="Lora"/>
              <a:ea typeface="Lora"/>
              <a:cs typeface="Lora"/>
              <a:sym typeface="Lora"/>
            </a:endParaRPr>
          </a:p>
        </p:txBody>
      </p:sp>
      <p:cxnSp>
        <p:nvCxnSpPr>
          <p:cNvPr id="116" name="Google Shape;116;p20"/>
          <p:cNvCxnSpPr/>
          <p:nvPr/>
        </p:nvCxnSpPr>
        <p:spPr>
          <a:xfrm>
            <a:off x="394327" y="2238105"/>
            <a:ext cx="552600" cy="0"/>
          </a:xfrm>
          <a:prstGeom prst="straightConnector1">
            <a:avLst/>
          </a:prstGeom>
          <a:noFill/>
          <a:ln cap="flat" cmpd="sng" w="38100">
            <a:solidFill>
              <a:srgbClr val="C9463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7" name="Google Shape;117;p20"/>
          <p:cNvSpPr txBox="1"/>
          <p:nvPr/>
        </p:nvSpPr>
        <p:spPr>
          <a:xfrm>
            <a:off x="4487727" y="3092262"/>
            <a:ext cx="2827795" cy="86174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100" u="none" cap="none" strike="noStrike">
                <a:solidFill>
                  <a:srgbClr val="13556A"/>
                </a:solidFill>
                <a:latin typeface="Lora"/>
                <a:ea typeface="Lora"/>
                <a:cs typeface="Lora"/>
                <a:sym typeface="Lora"/>
              </a:rPr>
              <a:t>José Pardo de Santayana</a:t>
            </a:r>
            <a:r>
              <a:rPr b="0" i="1" lang="es-ES" sz="1100" u="none" cap="none" strike="noStrike">
                <a:solidFill>
                  <a:srgbClr val="13556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b="0" i="0" lang="es-ES" sz="1100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Vicepresidente del Real Instituto de Estudios Europeos de la Universidad CEU San Pablo</a:t>
            </a:r>
            <a:endParaRPr b="0" i="0" sz="1100" u="none" cap="none" strike="noStrike">
              <a:solidFill>
                <a:srgbClr val="13556A"/>
              </a:solidFill>
              <a:latin typeface="Sora ExtraLight"/>
              <a:ea typeface="Sora ExtraLight"/>
              <a:cs typeface="Sora ExtraLight"/>
              <a:sym typeface="Sora ExtraLight"/>
            </a:endParaRPr>
          </a:p>
        </p:txBody>
      </p:sp>
      <p:pic>
        <p:nvPicPr>
          <p:cNvPr id="118" name="Google Shape;118;p20" title="LOGO EVP PNG-12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77150"/>
            <a:ext cx="2246026" cy="118225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0"/>
          <p:cNvSpPr txBox="1"/>
          <p:nvPr/>
        </p:nvSpPr>
        <p:spPr>
          <a:xfrm>
            <a:off x="10202491" y="17284"/>
            <a:ext cx="17169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s-ES" sz="1700" u="none" cap="none" strike="noStrike">
                <a:solidFill>
                  <a:srgbClr val="B7B7B7"/>
                </a:solidFill>
                <a:latin typeface="Sora"/>
                <a:ea typeface="Sora"/>
                <a:cs typeface="Sora"/>
                <a:sym typeface="Sora"/>
              </a:rPr>
              <a:t>PROGRAMA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0"/>
          <p:cNvSpPr txBox="1"/>
          <p:nvPr/>
        </p:nvSpPr>
        <p:spPr>
          <a:xfrm>
            <a:off x="9745827" y="353084"/>
            <a:ext cx="2185479" cy="67707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S" sz="1400" u="none" cap="none" strike="noStrike">
                <a:solidFill>
                  <a:srgbClr val="B7B7B7"/>
                </a:solidFill>
                <a:latin typeface="Sora Light"/>
                <a:ea typeface="Sora Light"/>
                <a:cs typeface="Sora Light"/>
                <a:sym typeface="Sora Light"/>
              </a:rPr>
              <a:t>Primer cuatrimestre</a:t>
            </a:r>
            <a:br>
              <a:rPr b="1" i="0" lang="es-ES" sz="800" u="none" cap="none" strike="noStrike">
                <a:solidFill>
                  <a:srgbClr val="B7B7B7"/>
                </a:solidFill>
                <a:latin typeface="Sora"/>
                <a:ea typeface="Sora"/>
                <a:cs typeface="Sora"/>
                <a:sym typeface="Sora"/>
              </a:rPr>
            </a:br>
            <a:r>
              <a:rPr b="0" i="0" lang="es-ES" sz="800" u="none" cap="none" strike="noStrike">
                <a:solidFill>
                  <a:srgbClr val="B7B7B7"/>
                </a:solidFill>
                <a:latin typeface="Sora Light"/>
                <a:ea typeface="Sora Light"/>
                <a:cs typeface="Sora Light"/>
                <a:sym typeface="Sora Light"/>
              </a:rPr>
              <a:t>Octubre  - </a:t>
            </a:r>
            <a:r>
              <a:rPr b="0" i="0" lang="es-ES" sz="800" u="none" cap="none" strike="noStrike">
                <a:solidFill>
                  <a:srgbClr val="B7B7B7"/>
                </a:solidFill>
                <a:latin typeface="Sora Light"/>
                <a:ea typeface="Sora Light"/>
                <a:cs typeface="Sora Light"/>
                <a:sym typeface="Sora Light"/>
              </a:rPr>
              <a:t>Diciembre</a:t>
            </a:r>
            <a:r>
              <a:rPr b="0" i="0" lang="es-ES" sz="800" u="none" cap="none" strike="noStrike">
                <a:solidFill>
                  <a:srgbClr val="B7B7B7"/>
                </a:solidFill>
                <a:latin typeface="Sora Light"/>
                <a:ea typeface="Sora Light"/>
                <a:cs typeface="Sora Light"/>
                <a:sym typeface="Sora Light"/>
              </a:rPr>
              <a:t> 2026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0"/>
          <p:cNvSpPr txBox="1"/>
          <p:nvPr/>
        </p:nvSpPr>
        <p:spPr>
          <a:xfrm>
            <a:off x="2469369" y="3092262"/>
            <a:ext cx="2185479" cy="86174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s-ES" sz="1100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Carlos Beltram</a:t>
            </a:r>
            <a:r>
              <a:rPr b="1" i="0" lang="es-ES" sz="1100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o</a:t>
            </a:r>
            <a:r>
              <a:rPr b="1" i="0" lang="es-ES" sz="1100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 </a:t>
            </a:r>
            <a:endParaRPr/>
          </a:p>
          <a:p>
            <a:pPr indent="0" lvl="0" marL="127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ES" sz="1100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Director de la Oficina para Europa de Population Research Institute</a:t>
            </a:r>
            <a:endParaRPr b="0" i="0" sz="1100" u="none" cap="none" strike="noStrike">
              <a:solidFill>
                <a:srgbClr val="13556A"/>
              </a:solidFill>
              <a:latin typeface="Sora ExtraLight"/>
              <a:ea typeface="Sora ExtraLight"/>
              <a:cs typeface="Sora ExtraLight"/>
              <a:sym typeface="Sora ExtraLight"/>
            </a:endParaRPr>
          </a:p>
        </p:txBody>
      </p:sp>
      <p:sp>
        <p:nvSpPr>
          <p:cNvPr id="122" name="Google Shape;122;p20"/>
          <p:cNvSpPr txBox="1"/>
          <p:nvPr/>
        </p:nvSpPr>
        <p:spPr>
          <a:xfrm>
            <a:off x="3558458" y="6005324"/>
            <a:ext cx="2063845" cy="6924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s-ES" sz="1100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Juan de Dios Dávila </a:t>
            </a:r>
            <a:r>
              <a:rPr b="0" i="0" lang="es-ES" sz="1100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Presidente de Vox en Guipúzcoa</a:t>
            </a:r>
            <a:endParaRPr b="0" i="0" sz="1100" u="none" cap="none" strike="noStrike">
              <a:solidFill>
                <a:srgbClr val="13556A"/>
              </a:solidFill>
              <a:latin typeface="Sora ExtraLight"/>
              <a:ea typeface="Sora ExtraLight"/>
              <a:cs typeface="Sora ExtraLight"/>
              <a:sym typeface="Sora ExtraLight"/>
            </a:endParaRPr>
          </a:p>
        </p:txBody>
      </p:sp>
      <p:sp>
        <p:nvSpPr>
          <p:cNvPr id="123" name="Google Shape;123;p20"/>
          <p:cNvSpPr txBox="1"/>
          <p:nvPr/>
        </p:nvSpPr>
        <p:spPr>
          <a:xfrm>
            <a:off x="9874" y="4469834"/>
            <a:ext cx="2380581" cy="10310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0" sz="1100" u="none" cap="none" strike="noStrike">
              <a:solidFill>
                <a:srgbClr val="13556A"/>
              </a:solidFill>
              <a:latin typeface="Sora ExtraLight"/>
              <a:ea typeface="Sora ExtraLight"/>
              <a:cs typeface="Sora ExtraLight"/>
              <a:sym typeface="Sora ExtraLight"/>
            </a:endParaRPr>
          </a:p>
          <a:p>
            <a:pPr indent="0" lvl="0" marL="127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s-ES" sz="1100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Carlos Gredilla</a:t>
            </a:r>
            <a:endParaRPr b="1" i="0" sz="1100" u="none" cap="none" strike="noStrike">
              <a:solidFill>
                <a:srgbClr val="13556A"/>
              </a:solidFill>
              <a:latin typeface="Sora ExtraLight"/>
              <a:ea typeface="Sora ExtraLight"/>
              <a:cs typeface="Sora ExtraLight"/>
              <a:sym typeface="Sora ExtraLight"/>
            </a:endParaRPr>
          </a:p>
          <a:p>
            <a:pPr indent="0" lvl="0" marL="127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ES" sz="1100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Director Asociado Consultora Tecnológica Especializado en Liderazgo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0"/>
          <p:cNvSpPr txBox="1"/>
          <p:nvPr/>
        </p:nvSpPr>
        <p:spPr>
          <a:xfrm>
            <a:off x="3315714" y="3388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s-ES" sz="2500" u="none" cap="none" strike="noStrike">
                <a:solidFill>
                  <a:srgbClr val="C88836"/>
                </a:solidFill>
                <a:latin typeface="Lora"/>
                <a:ea typeface="Lora"/>
                <a:cs typeface="Lora"/>
                <a:sym typeface="Lora"/>
              </a:rPr>
              <a:t>Profesores</a:t>
            </a:r>
            <a:endParaRPr b="1" i="0" sz="700" u="none" cap="none" strike="noStrike">
              <a:solidFill>
                <a:srgbClr val="C88836"/>
              </a:solidFill>
              <a:latin typeface="Lora"/>
              <a:ea typeface="Lora"/>
              <a:cs typeface="Lora"/>
              <a:sym typeface="Lora"/>
            </a:endParaRPr>
          </a:p>
        </p:txBody>
      </p:sp>
      <p:cxnSp>
        <p:nvCxnSpPr>
          <p:cNvPr id="125" name="Google Shape;125;p20"/>
          <p:cNvCxnSpPr/>
          <p:nvPr/>
        </p:nvCxnSpPr>
        <p:spPr>
          <a:xfrm>
            <a:off x="3422639" y="915720"/>
            <a:ext cx="552600" cy="0"/>
          </a:xfrm>
          <a:prstGeom prst="straightConnector1">
            <a:avLst/>
          </a:prstGeom>
          <a:noFill/>
          <a:ln cap="flat" cmpd="sng" w="38100">
            <a:solidFill>
              <a:srgbClr val="C88836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Lola Velarde (@lolavelarde) / X" id="126" name="Google Shape;126;p20"/>
          <p:cNvPicPr preferRelativeResize="0"/>
          <p:nvPr/>
        </p:nvPicPr>
        <p:blipFill rotWithShape="1">
          <a:blip r:embed="rId4">
            <a:alphaModFix/>
          </a:blip>
          <a:srcRect b="0" l="0" r="10033" t="0"/>
          <a:stretch/>
        </p:blipFill>
        <p:spPr>
          <a:xfrm>
            <a:off x="7611279" y="1226111"/>
            <a:ext cx="1834237" cy="1849045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7" name="Google Shape;127;p20"/>
          <p:cNvSpPr txBox="1"/>
          <p:nvPr/>
        </p:nvSpPr>
        <p:spPr>
          <a:xfrm>
            <a:off x="7280096" y="3092262"/>
            <a:ext cx="2375826" cy="6924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s-ES" sz="1100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Lola Velarde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ES" sz="1100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Directora Ejecutiva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ES" sz="1100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Red Política por los Valores</a:t>
            </a:r>
            <a:endParaRPr/>
          </a:p>
        </p:txBody>
      </p:sp>
      <p:pic>
        <p:nvPicPr>
          <p:cNvPr descr="China y Rusia van por delante en la defensa cibernética&quot; | Noticias Diario  de Burgos" id="128" name="Google Shape;128;p20"/>
          <p:cNvPicPr preferRelativeResize="0"/>
          <p:nvPr/>
        </p:nvPicPr>
        <p:blipFill rotWithShape="1">
          <a:blip r:embed="rId5">
            <a:alphaModFix/>
          </a:blip>
          <a:srcRect b="52484" l="16006" r="51600" t="0"/>
          <a:stretch/>
        </p:blipFill>
        <p:spPr>
          <a:xfrm>
            <a:off x="5095261" y="1161825"/>
            <a:ext cx="1986857" cy="1977617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9" name="Google Shape;129;p20"/>
          <p:cNvSpPr txBox="1"/>
          <p:nvPr/>
        </p:nvSpPr>
        <p:spPr>
          <a:xfrm>
            <a:off x="9435112" y="3092262"/>
            <a:ext cx="2659563" cy="6924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s-ES" sz="1100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Rafael Monterde</a:t>
            </a:r>
            <a:endParaRPr/>
          </a:p>
          <a:p>
            <a:pPr indent="0" lvl="0" marL="127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ES" sz="1100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Profesor de Humanidades en la Universidad Francisco de Vitoria</a:t>
            </a:r>
            <a:endParaRPr b="0" i="0" sz="1100" u="none" cap="none" strike="noStrike">
              <a:solidFill>
                <a:srgbClr val="C00000"/>
              </a:solidFill>
              <a:latin typeface="Sora ExtraLight"/>
              <a:ea typeface="Sora ExtraLight"/>
              <a:cs typeface="Sora ExtraLight"/>
              <a:sym typeface="Sora ExtraLight"/>
            </a:endParaRPr>
          </a:p>
        </p:txBody>
      </p:sp>
      <p:pic>
        <p:nvPicPr>
          <p:cNvPr descr="Carlos Beltramo - Universidad de Navarra" id="130" name="Google Shape;130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46483" y="1249850"/>
            <a:ext cx="1801567" cy="1801567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Rafael Monterde – Semana Tárrega" id="131" name="Google Shape;131;p20"/>
          <p:cNvPicPr preferRelativeResize="0"/>
          <p:nvPr/>
        </p:nvPicPr>
        <p:blipFill rotWithShape="1">
          <a:blip r:embed="rId7">
            <a:alphaModFix/>
          </a:blip>
          <a:srcRect b="37780" l="22798" r="14001" t="5312"/>
          <a:stretch/>
        </p:blipFill>
        <p:spPr>
          <a:xfrm>
            <a:off x="9963436" y="1247054"/>
            <a:ext cx="1782228" cy="1807158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2" name="Google Shape;132;p20"/>
          <p:cNvSpPr txBox="1"/>
          <p:nvPr/>
        </p:nvSpPr>
        <p:spPr>
          <a:xfrm>
            <a:off x="6096000" y="6005324"/>
            <a:ext cx="2266335" cy="86174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s-ES" sz="1100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Alejandro Macarrón, </a:t>
            </a:r>
            <a:r>
              <a:rPr b="0" i="0" lang="es-ES" sz="1100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Coordinador del Observatorio Demográfico del CEU-CEFAS</a:t>
            </a:r>
            <a:endParaRPr b="0" i="0" sz="1100" u="none" cap="none" strike="noStrike">
              <a:solidFill>
                <a:srgbClr val="13556A"/>
              </a:solidFill>
              <a:latin typeface="Sora ExtraLight"/>
              <a:ea typeface="Sora ExtraLight"/>
              <a:cs typeface="Sora ExtraLight"/>
              <a:sym typeface="Sora ExtraLight"/>
            </a:endParaRPr>
          </a:p>
        </p:txBody>
      </p:sp>
      <p:sp>
        <p:nvSpPr>
          <p:cNvPr id="133" name="Google Shape;133;p20"/>
          <p:cNvSpPr txBox="1"/>
          <p:nvPr/>
        </p:nvSpPr>
        <p:spPr>
          <a:xfrm>
            <a:off x="8625731" y="6005324"/>
            <a:ext cx="2375826" cy="5231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s-ES" sz="1100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Carlos Hernández Quero </a:t>
            </a:r>
            <a:r>
              <a:rPr b="0" i="0" lang="es-ES" sz="1100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Diputado nacional</a:t>
            </a:r>
            <a:endParaRPr b="0" i="0" sz="1100" u="none" cap="none" strike="noStrike">
              <a:solidFill>
                <a:srgbClr val="C00000"/>
              </a:solidFill>
              <a:latin typeface="Sora ExtraLight"/>
              <a:ea typeface="Sora ExtraLight"/>
              <a:cs typeface="Sora ExtraLight"/>
              <a:sym typeface="Sora ExtraLight"/>
            </a:endParaRPr>
          </a:p>
        </p:txBody>
      </p:sp>
      <p:pic>
        <p:nvPicPr>
          <p:cNvPr descr="Juan de Dios Dávila, hermano de un militar asesinado por ETA, será cabeza de lista de Vox en Gipuzkoa" id="134" name="Google Shape;134;p20"/>
          <p:cNvPicPr preferRelativeResize="0"/>
          <p:nvPr/>
        </p:nvPicPr>
        <p:blipFill rotWithShape="1">
          <a:blip r:embed="rId8">
            <a:alphaModFix/>
          </a:blip>
          <a:srcRect b="10753" l="0" r="0" t="8031"/>
          <a:stretch/>
        </p:blipFill>
        <p:spPr>
          <a:xfrm>
            <a:off x="3721384" y="4145304"/>
            <a:ext cx="1848512" cy="1843549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Alejandro Macarrón Larumbe - Conversadores Foro de Foros" id="135" name="Google Shape;135;p2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378144" y="4129701"/>
            <a:ext cx="1874755" cy="1874755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Carlos H. Quero (Vox): Alquiler, 'Okupación' e Hiper regulación en España | Demócrata" id="136" name="Google Shape;136;p20"/>
          <p:cNvPicPr preferRelativeResize="0"/>
          <p:nvPr/>
        </p:nvPicPr>
        <p:blipFill rotWithShape="1">
          <a:blip r:embed="rId10">
            <a:alphaModFix/>
          </a:blip>
          <a:srcRect b="46128" l="24462" r="40624" t="7904"/>
          <a:stretch/>
        </p:blipFill>
        <p:spPr>
          <a:xfrm>
            <a:off x="8836032" y="4098731"/>
            <a:ext cx="1955224" cy="193669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37" name="Google Shape;137;p2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56314" y="2627121"/>
            <a:ext cx="1942958" cy="1942958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/>
          <p:nvPr/>
        </p:nvSpPr>
        <p:spPr>
          <a:xfrm>
            <a:off x="235175" y="1269046"/>
            <a:ext cx="28422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86600" lIns="86600" spcFirstLastPara="1" rIns="86600" wrap="square" tIns="86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68"/>
              <a:buFont typeface="Arial"/>
              <a:buNone/>
            </a:pPr>
            <a:r>
              <a:rPr b="1" i="0" lang="es-ES" sz="2068" u="none" cap="none" strike="noStrike">
                <a:solidFill>
                  <a:srgbClr val="C88836"/>
                </a:solidFill>
                <a:latin typeface="Lora"/>
                <a:ea typeface="Lora"/>
                <a:cs typeface="Lora"/>
                <a:sym typeface="Lora"/>
              </a:rPr>
              <a:t>31 de Octubre</a:t>
            </a:r>
            <a:endParaRPr b="1" i="0" sz="363" u="none" cap="none" strike="noStrike">
              <a:solidFill>
                <a:srgbClr val="C88836"/>
              </a:solidFill>
              <a:latin typeface="Lora"/>
              <a:ea typeface="Lora"/>
              <a:cs typeface="Lora"/>
              <a:sym typeface="Lora"/>
            </a:endParaRPr>
          </a:p>
        </p:txBody>
      </p:sp>
      <p:cxnSp>
        <p:nvCxnSpPr>
          <p:cNvPr id="143" name="Google Shape;143;p21"/>
          <p:cNvCxnSpPr/>
          <p:nvPr/>
        </p:nvCxnSpPr>
        <p:spPr>
          <a:xfrm>
            <a:off x="235175" y="1815542"/>
            <a:ext cx="294300" cy="0"/>
          </a:xfrm>
          <a:prstGeom prst="straightConnector1">
            <a:avLst/>
          </a:prstGeom>
          <a:noFill/>
          <a:ln cap="flat" cmpd="sng" w="36100">
            <a:solidFill>
              <a:srgbClr val="C8883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4" name="Google Shape;144;p21"/>
          <p:cNvSpPr txBox="1"/>
          <p:nvPr>
            <p:ph idx="4294967295" type="body"/>
          </p:nvPr>
        </p:nvSpPr>
        <p:spPr>
          <a:xfrm>
            <a:off x="235175" y="1939614"/>
            <a:ext cx="1806600" cy="1745044"/>
          </a:xfrm>
          <a:prstGeom prst="rect">
            <a:avLst/>
          </a:prstGeom>
          <a:noFill/>
          <a:ln>
            <a:noFill/>
          </a:ln>
        </p:spPr>
        <p:txBody>
          <a:bodyPr anchorCtr="0" anchor="t" bIns="38975" lIns="77975" spcFirstLastPara="1" rIns="77975" wrap="square" tIns="3897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706"/>
              <a:buNone/>
            </a:pPr>
            <a:r>
              <a:rPr lang="es-ES" sz="1415">
                <a:solidFill>
                  <a:srgbClr val="13556A"/>
                </a:solidFill>
                <a:latin typeface="Sora"/>
                <a:ea typeface="Sora"/>
                <a:cs typeface="Sora"/>
                <a:sym typeface="Sora"/>
              </a:rPr>
              <a:t>9:30 -11:15 </a:t>
            </a:r>
            <a:endParaRPr sz="1415">
              <a:solidFill>
                <a:srgbClr val="13556A"/>
              </a:solidFill>
              <a:latin typeface="Sora"/>
              <a:ea typeface="Sora"/>
              <a:cs typeface="Sora"/>
              <a:sym typeface="Sora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706"/>
              <a:buNone/>
            </a:pPr>
            <a:r>
              <a:t/>
            </a:r>
            <a:endParaRPr sz="1415">
              <a:solidFill>
                <a:srgbClr val="13556A"/>
              </a:solidFill>
              <a:latin typeface="Sora"/>
              <a:ea typeface="Sora"/>
              <a:cs typeface="Sora"/>
              <a:sym typeface="Sora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706"/>
              <a:buNone/>
            </a:pPr>
            <a:r>
              <a:rPr lang="es-ES" sz="1415">
                <a:solidFill>
                  <a:srgbClr val="13556A"/>
                </a:solidFill>
                <a:latin typeface="Sora"/>
                <a:ea typeface="Sora"/>
                <a:cs typeface="Sora"/>
                <a:sym typeface="Sora"/>
              </a:rPr>
              <a:t>11:15 - 11:45</a:t>
            </a:r>
            <a:endParaRPr sz="1415">
              <a:solidFill>
                <a:srgbClr val="13556A"/>
              </a:solidFill>
              <a:latin typeface="Sora"/>
              <a:ea typeface="Sora"/>
              <a:cs typeface="Sora"/>
              <a:sym typeface="Sora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706"/>
              <a:buNone/>
            </a:pPr>
            <a:r>
              <a:rPr lang="es-ES" sz="1415">
                <a:solidFill>
                  <a:srgbClr val="13556A"/>
                </a:solidFill>
                <a:latin typeface="Sora"/>
                <a:ea typeface="Sora"/>
                <a:cs typeface="Sora"/>
                <a:sym typeface="Sora"/>
              </a:rPr>
              <a:t>11:45 -13:30 </a:t>
            </a:r>
            <a:endParaRPr sz="1946"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145" name="Google Shape;145;p21"/>
          <p:cNvSpPr txBox="1"/>
          <p:nvPr/>
        </p:nvSpPr>
        <p:spPr>
          <a:xfrm>
            <a:off x="1679517" y="1808370"/>
            <a:ext cx="10277307" cy="1923447"/>
          </a:xfrm>
          <a:prstGeom prst="rect">
            <a:avLst/>
          </a:prstGeom>
          <a:noFill/>
          <a:ln>
            <a:noFill/>
          </a:ln>
        </p:spPr>
        <p:txBody>
          <a:bodyPr anchorCtr="0" anchor="t" bIns="86600" lIns="86600" spcFirstLastPara="1" rIns="86600" wrap="square" tIns="866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515" u="none" cap="none" strike="noStrike">
                <a:solidFill>
                  <a:srgbClr val="C88836"/>
                </a:solidFill>
                <a:latin typeface="Sora"/>
                <a:ea typeface="Sora"/>
                <a:cs typeface="Sora"/>
                <a:sym typeface="Sora"/>
              </a:rPr>
              <a:t>Desafío 1:</a:t>
            </a:r>
            <a:r>
              <a:rPr b="0" i="0" lang="es-ES" sz="1515" u="none" cap="none" strike="noStrike">
                <a:solidFill>
                  <a:srgbClr val="C88836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 </a:t>
            </a:r>
            <a:r>
              <a:rPr b="1" i="0" lang="es-ES" sz="1515" u="none" cap="none" strike="noStrike">
                <a:solidFill>
                  <a:srgbClr val="C88836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Soberanía y seguridad nacional </a:t>
            </a:r>
            <a:r>
              <a:rPr b="1" i="1" lang="es-ES" sz="1515" u="none" cap="none" strike="noStrike">
                <a:solidFill>
                  <a:srgbClr val="13556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b="0" i="1" lang="es-ES" sz="1515" u="none" cap="none" strike="noStrike">
                <a:solidFill>
                  <a:srgbClr val="13556A"/>
                </a:solidFill>
                <a:latin typeface="Lora"/>
                <a:ea typeface="Lora"/>
                <a:cs typeface="Lora"/>
                <a:sym typeface="Lora"/>
              </a:rPr>
              <a:t>José Pardo de Santayana, Vicepresidente del Real Instituto de Estudios Europeos de la Universidad CEU San Pablo. </a:t>
            </a:r>
            <a:r>
              <a:rPr b="0" i="0" lang="es-ES" sz="1515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Caso: Ceuta</a:t>
            </a:r>
            <a:endParaRPr b="0" i="1" sz="1515" u="none" cap="none" strike="noStrike">
              <a:solidFill>
                <a:srgbClr val="13556A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15"/>
              <a:buFont typeface="Arial"/>
              <a:buNone/>
            </a:pPr>
            <a:r>
              <a:rPr b="0" i="0" lang="es-ES" sz="1515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Café con churros</a:t>
            </a:r>
            <a:endParaRPr b="0" i="0" sz="1515" u="none" cap="none" strike="noStrike">
              <a:solidFill>
                <a:srgbClr val="13556A"/>
              </a:solidFill>
              <a:latin typeface="Sora ExtraLight"/>
              <a:ea typeface="Sora ExtraLight"/>
              <a:cs typeface="Sora ExtraLight"/>
              <a:sym typeface="Sora ExtraLigh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515" u="none" cap="none" strike="noStrike">
                <a:solidFill>
                  <a:srgbClr val="C88836"/>
                </a:solidFill>
                <a:latin typeface="Sora"/>
                <a:ea typeface="Sora"/>
                <a:cs typeface="Sora"/>
                <a:sym typeface="Sora"/>
              </a:rPr>
              <a:t>Desafío 2: </a:t>
            </a:r>
            <a:r>
              <a:rPr b="1" i="0" lang="es-ES" sz="1515" u="none" cap="none" strike="noStrike">
                <a:solidFill>
                  <a:srgbClr val="C88836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El fenómeno migratorio y su gestión política </a:t>
            </a:r>
            <a:r>
              <a:rPr b="0" i="1" lang="es-ES" sz="1515" u="none" cap="none" strike="noStrike">
                <a:solidFill>
                  <a:srgbClr val="13556A"/>
                </a:solidFill>
                <a:latin typeface="Lora"/>
                <a:ea typeface="Lora"/>
                <a:cs typeface="Lora"/>
                <a:sym typeface="Lora"/>
              </a:rPr>
              <a:t>Carlos Beltramo, Director de la Oficina para Europa de Population Research Institute. </a:t>
            </a:r>
            <a:r>
              <a:rPr b="0" i="0" lang="es-ES" sz="1515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Caso: La regularización masiva en España 2026 </a:t>
            </a:r>
            <a:endParaRPr b="0" i="1" sz="1515" u="none" cap="none" strike="noStrike">
              <a:solidFill>
                <a:srgbClr val="13556A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6" name="Google Shape;146;p21"/>
          <p:cNvSpPr txBox="1"/>
          <p:nvPr/>
        </p:nvSpPr>
        <p:spPr>
          <a:xfrm>
            <a:off x="235175" y="3864941"/>
            <a:ext cx="28422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86600" lIns="86600" spcFirstLastPara="1" rIns="86600" wrap="square" tIns="86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68"/>
              <a:buFont typeface="Arial"/>
              <a:buNone/>
            </a:pPr>
            <a:r>
              <a:rPr b="1" i="0" lang="es-ES" sz="2068" u="none" cap="none" strike="noStrike">
                <a:solidFill>
                  <a:srgbClr val="C88836"/>
                </a:solidFill>
                <a:latin typeface="Lora"/>
                <a:ea typeface="Lora"/>
                <a:cs typeface="Lora"/>
                <a:sym typeface="Lora"/>
              </a:rPr>
              <a:t>14 de Noviembre</a:t>
            </a:r>
            <a:endParaRPr b="1" i="0" sz="2068" u="none" cap="none" strike="noStrike">
              <a:solidFill>
                <a:srgbClr val="C88836"/>
              </a:solidFill>
              <a:latin typeface="Lora"/>
              <a:ea typeface="Lora"/>
              <a:cs typeface="Lora"/>
              <a:sym typeface="Lora"/>
            </a:endParaRPr>
          </a:p>
        </p:txBody>
      </p:sp>
      <p:cxnSp>
        <p:nvCxnSpPr>
          <p:cNvPr id="147" name="Google Shape;147;p21"/>
          <p:cNvCxnSpPr/>
          <p:nvPr/>
        </p:nvCxnSpPr>
        <p:spPr>
          <a:xfrm>
            <a:off x="235175" y="4411437"/>
            <a:ext cx="294300" cy="0"/>
          </a:xfrm>
          <a:prstGeom prst="straightConnector1">
            <a:avLst/>
          </a:prstGeom>
          <a:noFill/>
          <a:ln cap="flat" cmpd="sng" w="36100">
            <a:solidFill>
              <a:srgbClr val="C8883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8" name="Google Shape;148;p21"/>
          <p:cNvSpPr txBox="1"/>
          <p:nvPr/>
        </p:nvSpPr>
        <p:spPr>
          <a:xfrm>
            <a:off x="1688661" y="4522362"/>
            <a:ext cx="10277307" cy="2273158"/>
          </a:xfrm>
          <a:prstGeom prst="rect">
            <a:avLst/>
          </a:prstGeom>
          <a:noFill/>
          <a:ln>
            <a:noFill/>
          </a:ln>
        </p:spPr>
        <p:txBody>
          <a:bodyPr anchorCtr="0" anchor="t" bIns="86600" lIns="86600" spcFirstLastPara="1" rIns="86600" wrap="square" tIns="866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515" u="none" cap="none" strike="noStrike">
                <a:solidFill>
                  <a:srgbClr val="C88836"/>
                </a:solidFill>
                <a:latin typeface="Sora"/>
                <a:ea typeface="Sora"/>
                <a:cs typeface="Sora"/>
                <a:sym typeface="Sora"/>
              </a:rPr>
              <a:t>Desafío 3:</a:t>
            </a:r>
            <a:r>
              <a:rPr b="0" i="0" lang="es-ES" sz="1515" u="none" cap="none" strike="noStrike">
                <a:solidFill>
                  <a:srgbClr val="C88836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 </a:t>
            </a:r>
            <a:r>
              <a:rPr b="1" i="0" lang="es-ES" sz="1515" u="none" cap="none" strike="noStrike">
                <a:solidFill>
                  <a:srgbClr val="C88836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Naturaleza humana y dignidad. La ideología woke </a:t>
            </a:r>
            <a:r>
              <a:rPr b="0" i="1" lang="es-ES" sz="1515" u="none" cap="none" strike="noStrike">
                <a:solidFill>
                  <a:srgbClr val="13556A"/>
                </a:solidFill>
                <a:latin typeface="Lora"/>
                <a:ea typeface="Lora"/>
                <a:cs typeface="Lora"/>
                <a:sym typeface="Lora"/>
              </a:rPr>
              <a:t>Lola Velarde, Directora Ejecutiva de Political Network for Values. </a:t>
            </a:r>
            <a:r>
              <a:rPr b="0" i="0" lang="es-ES" sz="1515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Casos: Sage Blair / Atletas transgénero / Sentencias Tribunales Británico y Americano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15"/>
              <a:buFont typeface="Arial"/>
              <a:buNone/>
            </a:pPr>
            <a:r>
              <a:rPr b="0" i="0" lang="es-ES" sz="1515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Café con churros</a:t>
            </a:r>
            <a:endParaRPr b="0" i="0" sz="1515" u="none" cap="none" strike="noStrike">
              <a:solidFill>
                <a:srgbClr val="13556A"/>
              </a:solidFill>
              <a:latin typeface="Sora ExtraLight"/>
              <a:ea typeface="Sora ExtraLight"/>
              <a:cs typeface="Sora ExtraLight"/>
              <a:sym typeface="Sora ExtraLigh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515" u="none" cap="none" strike="noStrike">
                <a:solidFill>
                  <a:srgbClr val="C88836"/>
                </a:solidFill>
                <a:latin typeface="Sora"/>
                <a:ea typeface="Sora"/>
                <a:cs typeface="Sora"/>
                <a:sym typeface="Sora"/>
              </a:rPr>
              <a:t>Desafío 4:</a:t>
            </a:r>
            <a:r>
              <a:rPr b="0" i="0" lang="es-ES" sz="1515" u="none" cap="none" strike="noStrike">
                <a:solidFill>
                  <a:srgbClr val="C88836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 </a:t>
            </a:r>
            <a:r>
              <a:rPr b="1" i="0" lang="es-ES" sz="1515" u="none" cap="none" strike="noStrike">
                <a:solidFill>
                  <a:srgbClr val="C88836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Naturaleza humana y dignidad. El transhumanismo </a:t>
            </a:r>
            <a:r>
              <a:rPr b="0" i="1" lang="es-ES" sz="1515" u="none" cap="none" strike="noStrike">
                <a:solidFill>
                  <a:srgbClr val="13556A"/>
                </a:solidFill>
                <a:latin typeface="Lora"/>
                <a:ea typeface="Lora"/>
                <a:cs typeface="Lora"/>
                <a:sym typeface="Lora"/>
              </a:rPr>
              <a:t>Rafael Monterde, Profesor de Humanidades en la Universidad Francisco de Vitoria (pendiente de confirmación). </a:t>
            </a:r>
            <a:r>
              <a:rPr b="0" i="0" lang="es-ES" sz="1515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Casos: Elon Musk y Neuralink / He Jiankiu y los primeros bebes modificados genéticamente</a:t>
            </a:r>
            <a:endParaRPr b="0" i="0" sz="1515" u="none" cap="none" strike="noStrike">
              <a:solidFill>
                <a:srgbClr val="13556A"/>
              </a:solidFill>
              <a:latin typeface="Sora ExtraLight"/>
              <a:ea typeface="Sora ExtraLight"/>
              <a:cs typeface="Sora ExtraLight"/>
              <a:sym typeface="Sora ExtraLight"/>
            </a:endParaRPr>
          </a:p>
        </p:txBody>
      </p:sp>
      <p:sp>
        <p:nvSpPr>
          <p:cNvPr id="149" name="Google Shape;149;p21"/>
          <p:cNvSpPr/>
          <p:nvPr/>
        </p:nvSpPr>
        <p:spPr>
          <a:xfrm>
            <a:off x="0" y="-2644"/>
            <a:ext cx="12192000" cy="1281600"/>
          </a:xfrm>
          <a:prstGeom prst="rect">
            <a:avLst/>
          </a:prstGeom>
          <a:solidFill>
            <a:srgbClr val="B048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4288" marR="0" rtl="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es-ES" sz="2400" u="none" cap="none" strike="noStrike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rPr>
              <a:t>“8 Grandes desafíos políticos y sociales del mundo de hoy” </a:t>
            </a:r>
            <a:endParaRPr/>
          </a:p>
        </p:txBody>
      </p:sp>
      <p:pic>
        <p:nvPicPr>
          <p:cNvPr id="150" name="Google Shape;150;p21" title="LOGO EVP PNG-09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5175" y="21573"/>
            <a:ext cx="2187223" cy="1281576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1"/>
          <p:cNvSpPr txBox="1"/>
          <p:nvPr/>
        </p:nvSpPr>
        <p:spPr>
          <a:xfrm>
            <a:off x="241271" y="4614379"/>
            <a:ext cx="1806600" cy="1745044"/>
          </a:xfrm>
          <a:prstGeom prst="rect">
            <a:avLst/>
          </a:prstGeom>
          <a:noFill/>
          <a:ln>
            <a:noFill/>
          </a:ln>
        </p:spPr>
        <p:txBody>
          <a:bodyPr anchorCtr="0" anchor="t" bIns="38975" lIns="77975" spcFirstLastPara="1" rIns="77975" wrap="square" tIns="3897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706"/>
              <a:buFont typeface="Arial"/>
              <a:buNone/>
            </a:pPr>
            <a:r>
              <a:rPr b="0" i="0" lang="es-ES" sz="1415" u="none" cap="none" strike="noStrike">
                <a:solidFill>
                  <a:srgbClr val="13556A"/>
                </a:solidFill>
                <a:latin typeface="Sora"/>
                <a:ea typeface="Sora"/>
                <a:cs typeface="Sora"/>
                <a:sym typeface="Sora"/>
              </a:rPr>
              <a:t>9:30 -11:15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706"/>
              <a:buFont typeface="Arial"/>
              <a:buNone/>
            </a:pPr>
            <a:r>
              <a:t/>
            </a:r>
            <a:endParaRPr b="0" i="0" sz="1415" u="none" cap="none" strike="noStrike">
              <a:solidFill>
                <a:srgbClr val="13556A"/>
              </a:solidFill>
              <a:latin typeface="Sora"/>
              <a:ea typeface="Sora"/>
              <a:cs typeface="Sora"/>
              <a:sym typeface="Sora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706"/>
              <a:buFont typeface="Arial"/>
              <a:buNone/>
            </a:pPr>
            <a:r>
              <a:rPr b="0" i="0" lang="es-ES" sz="1415" u="none" cap="none" strike="noStrike">
                <a:solidFill>
                  <a:srgbClr val="13556A"/>
                </a:solidFill>
                <a:latin typeface="Sora"/>
                <a:ea typeface="Sora"/>
                <a:cs typeface="Sora"/>
                <a:sym typeface="Sora"/>
              </a:rPr>
              <a:t>11:15 - 11:45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706"/>
              <a:buFont typeface="Arial"/>
              <a:buNone/>
            </a:pPr>
            <a:r>
              <a:rPr b="0" i="0" lang="es-ES" sz="1415" u="none" cap="none" strike="noStrike">
                <a:solidFill>
                  <a:srgbClr val="13556A"/>
                </a:solidFill>
                <a:latin typeface="Sora"/>
                <a:ea typeface="Sora"/>
                <a:cs typeface="Sora"/>
                <a:sym typeface="Sora"/>
              </a:rPr>
              <a:t>11:45 -13:30 </a:t>
            </a:r>
            <a:endParaRPr b="0" i="0" sz="1946" u="none" cap="none" strike="noStrike">
              <a:solidFill>
                <a:schemeClr val="dk2"/>
              </a:solidFill>
              <a:latin typeface="Sora"/>
              <a:ea typeface="Sora"/>
              <a:cs typeface="Sora"/>
              <a:sym typeface="Sor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2"/>
          <p:cNvSpPr txBox="1"/>
          <p:nvPr/>
        </p:nvSpPr>
        <p:spPr>
          <a:xfrm>
            <a:off x="235175" y="1556500"/>
            <a:ext cx="28422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86600" lIns="86600" spcFirstLastPara="1" rIns="86600" wrap="square" tIns="86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68"/>
              <a:buFont typeface="Arial"/>
              <a:buNone/>
            </a:pPr>
            <a:r>
              <a:rPr b="1" i="0" lang="es-ES" sz="2068" u="none" cap="none" strike="noStrike">
                <a:solidFill>
                  <a:srgbClr val="C88836"/>
                </a:solidFill>
                <a:latin typeface="Lora"/>
                <a:ea typeface="Lora"/>
                <a:cs typeface="Lora"/>
                <a:sym typeface="Lora"/>
              </a:rPr>
              <a:t>28 de Noviembre</a:t>
            </a:r>
            <a:endParaRPr b="1" i="0" sz="363" u="none" cap="none" strike="noStrike">
              <a:solidFill>
                <a:srgbClr val="C88836"/>
              </a:solidFill>
              <a:latin typeface="Lora"/>
              <a:ea typeface="Lora"/>
              <a:cs typeface="Lora"/>
              <a:sym typeface="Lora"/>
            </a:endParaRPr>
          </a:p>
        </p:txBody>
      </p:sp>
      <p:cxnSp>
        <p:nvCxnSpPr>
          <p:cNvPr id="157" name="Google Shape;157;p22"/>
          <p:cNvCxnSpPr/>
          <p:nvPr/>
        </p:nvCxnSpPr>
        <p:spPr>
          <a:xfrm>
            <a:off x="235175" y="2102996"/>
            <a:ext cx="294300" cy="0"/>
          </a:xfrm>
          <a:prstGeom prst="straightConnector1">
            <a:avLst/>
          </a:prstGeom>
          <a:noFill/>
          <a:ln cap="flat" cmpd="sng" w="36100">
            <a:solidFill>
              <a:srgbClr val="C8883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8" name="Google Shape;158;p22"/>
          <p:cNvSpPr txBox="1"/>
          <p:nvPr>
            <p:ph idx="4294967295" type="body"/>
          </p:nvPr>
        </p:nvSpPr>
        <p:spPr>
          <a:xfrm>
            <a:off x="235175" y="2286060"/>
            <a:ext cx="1806600" cy="1745044"/>
          </a:xfrm>
          <a:prstGeom prst="rect">
            <a:avLst/>
          </a:prstGeom>
          <a:noFill/>
          <a:ln>
            <a:noFill/>
          </a:ln>
        </p:spPr>
        <p:txBody>
          <a:bodyPr anchorCtr="0" anchor="t" bIns="38975" lIns="77975" spcFirstLastPara="1" rIns="77975" wrap="square" tIns="3897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706"/>
              <a:buNone/>
            </a:pPr>
            <a:r>
              <a:rPr lang="es-ES" sz="1415">
                <a:solidFill>
                  <a:srgbClr val="13556A"/>
                </a:solidFill>
                <a:latin typeface="Sora"/>
                <a:ea typeface="Sora"/>
                <a:cs typeface="Sora"/>
                <a:sym typeface="Sora"/>
              </a:rPr>
              <a:t>9:30 -11:15 </a:t>
            </a:r>
            <a:endParaRPr sz="1415">
              <a:solidFill>
                <a:srgbClr val="13556A"/>
              </a:solidFill>
              <a:latin typeface="Sora"/>
              <a:ea typeface="Sora"/>
              <a:cs typeface="Sora"/>
              <a:sym typeface="Sora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706"/>
              <a:buNone/>
            </a:pPr>
            <a:r>
              <a:t/>
            </a:r>
            <a:endParaRPr sz="1415">
              <a:solidFill>
                <a:srgbClr val="13556A"/>
              </a:solidFill>
              <a:latin typeface="Sora"/>
              <a:ea typeface="Sora"/>
              <a:cs typeface="Sora"/>
              <a:sym typeface="Sora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706"/>
              <a:buNone/>
            </a:pPr>
            <a:r>
              <a:rPr lang="es-ES" sz="1415">
                <a:solidFill>
                  <a:srgbClr val="13556A"/>
                </a:solidFill>
                <a:latin typeface="Sora"/>
                <a:ea typeface="Sora"/>
                <a:cs typeface="Sora"/>
                <a:sym typeface="Sora"/>
              </a:rPr>
              <a:t>11:15 - 11:45</a:t>
            </a:r>
            <a:endParaRPr sz="1415">
              <a:solidFill>
                <a:srgbClr val="13556A"/>
              </a:solidFill>
              <a:latin typeface="Sora"/>
              <a:ea typeface="Sora"/>
              <a:cs typeface="Sora"/>
              <a:sym typeface="Sora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706"/>
              <a:buNone/>
            </a:pPr>
            <a:r>
              <a:rPr lang="es-ES" sz="1415">
                <a:solidFill>
                  <a:srgbClr val="13556A"/>
                </a:solidFill>
                <a:latin typeface="Sora"/>
                <a:ea typeface="Sora"/>
                <a:cs typeface="Sora"/>
                <a:sym typeface="Sora"/>
              </a:rPr>
              <a:t>11:45 -13:30 </a:t>
            </a:r>
            <a:endParaRPr sz="1946">
              <a:latin typeface="Sora"/>
              <a:ea typeface="Sora"/>
              <a:cs typeface="Sora"/>
              <a:sym typeface="Sora"/>
            </a:endParaRPr>
          </a:p>
        </p:txBody>
      </p:sp>
      <p:sp>
        <p:nvSpPr>
          <p:cNvPr id="159" name="Google Shape;159;p22"/>
          <p:cNvSpPr txBox="1"/>
          <p:nvPr/>
        </p:nvSpPr>
        <p:spPr>
          <a:xfrm>
            <a:off x="1656275" y="2102973"/>
            <a:ext cx="10300550" cy="1923447"/>
          </a:xfrm>
          <a:prstGeom prst="rect">
            <a:avLst/>
          </a:prstGeom>
          <a:noFill/>
          <a:ln>
            <a:noFill/>
          </a:ln>
        </p:spPr>
        <p:txBody>
          <a:bodyPr anchorCtr="0" anchor="t" bIns="86600" lIns="86600" spcFirstLastPara="1" rIns="86600" wrap="square" tIns="866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515" u="none" cap="none" strike="noStrike">
                <a:solidFill>
                  <a:srgbClr val="C88836"/>
                </a:solidFill>
                <a:latin typeface="Sora"/>
                <a:ea typeface="Sora"/>
                <a:cs typeface="Sora"/>
                <a:sym typeface="Sora"/>
              </a:rPr>
              <a:t>Desafío 5:</a:t>
            </a:r>
            <a:r>
              <a:rPr b="0" i="0" lang="es-ES" sz="1515" u="none" cap="none" strike="noStrike">
                <a:solidFill>
                  <a:srgbClr val="C88836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 </a:t>
            </a:r>
            <a:r>
              <a:rPr b="1" i="0" lang="es-ES" sz="1515" u="none" cap="none" strike="noStrike">
                <a:solidFill>
                  <a:srgbClr val="C88836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El orden internacional y la crisis del multilateralismo </a:t>
            </a:r>
            <a:r>
              <a:rPr b="0" i="1" lang="es-ES" sz="1515" u="none" cap="none" strike="noStrike">
                <a:solidFill>
                  <a:srgbClr val="13556A"/>
                </a:solidFill>
                <a:latin typeface="Lora"/>
                <a:ea typeface="Lora"/>
                <a:cs typeface="Lora"/>
                <a:sym typeface="Lora"/>
              </a:rPr>
              <a:t>José Pardo de Santayana, Vicepresidente del Real Instituto de Estudios Europeos de la Universidad CEU San Pablo. </a:t>
            </a:r>
            <a:r>
              <a:rPr b="0" i="0" lang="es-ES" sz="1515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Caso: La guerra de Irán / Ucrania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15"/>
              <a:buFont typeface="Arial"/>
              <a:buNone/>
            </a:pPr>
            <a:r>
              <a:rPr b="0" i="0" lang="es-ES" sz="1515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Café con churros</a:t>
            </a:r>
            <a:endParaRPr b="0" i="0" sz="1515" u="none" cap="none" strike="noStrike">
              <a:solidFill>
                <a:srgbClr val="13556A"/>
              </a:solidFill>
              <a:latin typeface="Sora ExtraLight"/>
              <a:ea typeface="Sora ExtraLight"/>
              <a:cs typeface="Sora ExtraLight"/>
              <a:sym typeface="Sora ExtraLigh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515" u="none" cap="none" strike="noStrike">
                <a:solidFill>
                  <a:srgbClr val="C88836"/>
                </a:solidFill>
                <a:latin typeface="Sora"/>
                <a:ea typeface="Sora"/>
                <a:cs typeface="Sora"/>
                <a:sym typeface="Sora"/>
              </a:rPr>
              <a:t>Desafío 6:</a:t>
            </a:r>
            <a:r>
              <a:rPr b="1" i="0" lang="es-ES" sz="1515" u="none" cap="none" strike="noStrike">
                <a:solidFill>
                  <a:srgbClr val="C88836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 España como bien moral: Patriotismo vs. Nacionalismo/s. </a:t>
            </a:r>
            <a:r>
              <a:rPr b="0" i="1" lang="es-ES" sz="1515" u="none" cap="none" strike="noStrike">
                <a:solidFill>
                  <a:srgbClr val="13556A"/>
                </a:solidFill>
                <a:latin typeface="Lora"/>
                <a:ea typeface="Lora"/>
                <a:cs typeface="Lora"/>
                <a:sym typeface="Lora"/>
              </a:rPr>
              <a:t>Juan de Dios Dávila, Presidente de Vox en Guipúzcoa. </a:t>
            </a:r>
            <a:r>
              <a:rPr b="0" i="0" lang="es-ES" sz="1515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Casos: Cataluña y País Vasco</a:t>
            </a:r>
            <a:endParaRPr b="0" i="0" sz="1515" u="none" cap="none" strike="noStrike">
              <a:solidFill>
                <a:srgbClr val="13556A"/>
              </a:solidFill>
              <a:latin typeface="Sora ExtraLight"/>
              <a:ea typeface="Sora ExtraLight"/>
              <a:cs typeface="Sora ExtraLight"/>
              <a:sym typeface="Sora ExtraLight"/>
            </a:endParaRPr>
          </a:p>
        </p:txBody>
      </p:sp>
      <p:sp>
        <p:nvSpPr>
          <p:cNvPr id="160" name="Google Shape;160;p22"/>
          <p:cNvSpPr txBox="1"/>
          <p:nvPr/>
        </p:nvSpPr>
        <p:spPr>
          <a:xfrm>
            <a:off x="235175" y="4134473"/>
            <a:ext cx="28422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86600" lIns="86600" spcFirstLastPara="1" rIns="86600" wrap="square" tIns="86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68"/>
              <a:buFont typeface="Arial"/>
              <a:buNone/>
            </a:pPr>
            <a:r>
              <a:rPr b="1" i="0" lang="es-ES" sz="2068" u="none" cap="none" strike="noStrike">
                <a:solidFill>
                  <a:srgbClr val="C88836"/>
                </a:solidFill>
                <a:latin typeface="Lora"/>
                <a:ea typeface="Lora"/>
                <a:cs typeface="Lora"/>
                <a:sym typeface="Lora"/>
              </a:rPr>
              <a:t>12 de Diciembre</a:t>
            </a:r>
            <a:endParaRPr b="1" i="0" sz="2068" u="none" cap="none" strike="noStrike">
              <a:solidFill>
                <a:srgbClr val="C88836"/>
              </a:solidFill>
              <a:latin typeface="Lora"/>
              <a:ea typeface="Lora"/>
              <a:cs typeface="Lora"/>
              <a:sym typeface="Lora"/>
            </a:endParaRPr>
          </a:p>
        </p:txBody>
      </p:sp>
      <p:cxnSp>
        <p:nvCxnSpPr>
          <p:cNvPr id="161" name="Google Shape;161;p22"/>
          <p:cNvCxnSpPr/>
          <p:nvPr/>
        </p:nvCxnSpPr>
        <p:spPr>
          <a:xfrm>
            <a:off x="235175" y="4680969"/>
            <a:ext cx="294300" cy="0"/>
          </a:xfrm>
          <a:prstGeom prst="straightConnector1">
            <a:avLst/>
          </a:prstGeom>
          <a:noFill/>
          <a:ln cap="flat" cmpd="sng" w="36100">
            <a:solidFill>
              <a:srgbClr val="C8883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2" name="Google Shape;162;p22"/>
          <p:cNvSpPr txBox="1"/>
          <p:nvPr/>
        </p:nvSpPr>
        <p:spPr>
          <a:xfrm>
            <a:off x="1656275" y="4763714"/>
            <a:ext cx="10404661" cy="1923447"/>
          </a:xfrm>
          <a:prstGeom prst="rect">
            <a:avLst/>
          </a:prstGeom>
          <a:noFill/>
          <a:ln>
            <a:noFill/>
          </a:ln>
        </p:spPr>
        <p:txBody>
          <a:bodyPr anchorCtr="0" anchor="t" bIns="86600" lIns="86600" spcFirstLastPara="1" rIns="86600" wrap="square" tIns="866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515" u="none" cap="none" strike="noStrike">
                <a:solidFill>
                  <a:srgbClr val="C88836"/>
                </a:solidFill>
                <a:latin typeface="Sora"/>
                <a:ea typeface="Sora"/>
                <a:cs typeface="Sora"/>
                <a:sym typeface="Sora"/>
              </a:rPr>
              <a:t>Desafío 7:</a:t>
            </a:r>
            <a:r>
              <a:rPr b="1" i="0" lang="es-ES" sz="1515" u="none" cap="none" strike="noStrike">
                <a:solidFill>
                  <a:srgbClr val="C88836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 Suicidio demográfico y política familiar </a:t>
            </a:r>
            <a:r>
              <a:rPr b="0" i="1" lang="es-ES" sz="1515" u="none" cap="none" strike="noStrike">
                <a:solidFill>
                  <a:srgbClr val="13556A"/>
                </a:solidFill>
                <a:latin typeface="Lora"/>
                <a:ea typeface="Lora"/>
                <a:cs typeface="Lora"/>
                <a:sym typeface="Lora"/>
              </a:rPr>
              <a:t>Alejandro Macarrón, Coordinador del Observatorio Demográfico del CEU-CEFAS. </a:t>
            </a:r>
            <a:r>
              <a:rPr b="0" i="0" lang="es-ES" sz="1515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Caso: Demografía en España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15"/>
              <a:buFont typeface="Arial"/>
              <a:buNone/>
            </a:pPr>
            <a:r>
              <a:rPr b="0" i="0" lang="es-ES" sz="1515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Café con churros</a:t>
            </a:r>
            <a:endParaRPr b="0" i="0" sz="1515" u="none" cap="none" strike="noStrike">
              <a:solidFill>
                <a:srgbClr val="13556A"/>
              </a:solidFill>
              <a:latin typeface="Sora ExtraLight"/>
              <a:ea typeface="Sora ExtraLight"/>
              <a:cs typeface="Sora ExtraLight"/>
              <a:sym typeface="Sora ExtraLigh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515" u="none" cap="none" strike="noStrike">
                <a:solidFill>
                  <a:srgbClr val="C88836"/>
                </a:solidFill>
                <a:latin typeface="Sora"/>
                <a:ea typeface="Sora"/>
                <a:cs typeface="Sora"/>
                <a:sym typeface="Sora"/>
              </a:rPr>
              <a:t>Desafío 8:</a:t>
            </a:r>
            <a:r>
              <a:rPr b="1" i="0" lang="es-ES" sz="1515" u="none" cap="none" strike="noStrike">
                <a:solidFill>
                  <a:srgbClr val="C88836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 Vivienda, salarios y desintegración social </a:t>
            </a:r>
            <a:r>
              <a:rPr b="0" i="1" lang="es-ES" sz="1515" u="none" cap="none" strike="noStrike">
                <a:solidFill>
                  <a:srgbClr val="13556A"/>
                </a:solidFill>
                <a:latin typeface="Lora"/>
                <a:ea typeface="Lora"/>
                <a:cs typeface="Lora"/>
                <a:sym typeface="Lora"/>
              </a:rPr>
              <a:t>Carlos Hernández Quero, Diputado nacional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1515" u="none" cap="none" strike="noStrike">
                <a:solidFill>
                  <a:srgbClr val="13556A"/>
                </a:solidFill>
                <a:latin typeface="Sora ExtraLight"/>
                <a:ea typeface="Sora ExtraLight"/>
                <a:cs typeface="Sora ExtraLight"/>
                <a:sym typeface="Sora ExtraLight"/>
              </a:rPr>
              <a:t>Caso: El problema de la vivienda en España </a:t>
            </a:r>
            <a:endParaRPr/>
          </a:p>
        </p:txBody>
      </p:sp>
      <p:sp>
        <p:nvSpPr>
          <p:cNvPr id="163" name="Google Shape;163;p22"/>
          <p:cNvSpPr/>
          <p:nvPr/>
        </p:nvSpPr>
        <p:spPr>
          <a:xfrm>
            <a:off x="0" y="9075"/>
            <a:ext cx="12192000" cy="1281600"/>
          </a:xfrm>
          <a:prstGeom prst="rect">
            <a:avLst/>
          </a:prstGeom>
          <a:solidFill>
            <a:srgbClr val="B048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4288" marR="0" rtl="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rgbClr val="FFFFFF"/>
                </a:solidFill>
                <a:latin typeface="Sora"/>
                <a:ea typeface="Sora"/>
                <a:cs typeface="Sora"/>
                <a:sym typeface="Sora"/>
              </a:rPr>
              <a:t>“8 Grandes desafíos políticos y sociales del mundo de hoy” </a:t>
            </a:r>
            <a:endParaRPr/>
          </a:p>
        </p:txBody>
      </p:sp>
      <p:pic>
        <p:nvPicPr>
          <p:cNvPr id="164" name="Google Shape;164;p22" title="LOGO EVP PNG-09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5175" y="21573"/>
            <a:ext cx="2187223" cy="1281576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2"/>
          <p:cNvSpPr txBox="1"/>
          <p:nvPr/>
        </p:nvSpPr>
        <p:spPr>
          <a:xfrm>
            <a:off x="235175" y="4852915"/>
            <a:ext cx="1806600" cy="1745044"/>
          </a:xfrm>
          <a:prstGeom prst="rect">
            <a:avLst/>
          </a:prstGeom>
          <a:noFill/>
          <a:ln>
            <a:noFill/>
          </a:ln>
        </p:spPr>
        <p:txBody>
          <a:bodyPr anchorCtr="0" anchor="t" bIns="38975" lIns="77975" spcFirstLastPara="1" rIns="77975" wrap="square" tIns="3897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706"/>
              <a:buFont typeface="Arial"/>
              <a:buNone/>
            </a:pPr>
            <a:r>
              <a:rPr b="0" i="0" lang="es-ES" sz="1415" u="none" cap="none" strike="noStrike">
                <a:solidFill>
                  <a:srgbClr val="13556A"/>
                </a:solidFill>
                <a:latin typeface="Sora"/>
                <a:ea typeface="Sora"/>
                <a:cs typeface="Sora"/>
                <a:sym typeface="Sora"/>
              </a:rPr>
              <a:t>9:30 -11:15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706"/>
              <a:buFont typeface="Arial"/>
              <a:buNone/>
            </a:pPr>
            <a:r>
              <a:t/>
            </a:r>
            <a:endParaRPr b="0" i="0" sz="1415" u="none" cap="none" strike="noStrike">
              <a:solidFill>
                <a:srgbClr val="13556A"/>
              </a:solidFill>
              <a:latin typeface="Sora"/>
              <a:ea typeface="Sora"/>
              <a:cs typeface="Sora"/>
              <a:sym typeface="Sora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706"/>
              <a:buFont typeface="Arial"/>
              <a:buNone/>
            </a:pPr>
            <a:r>
              <a:rPr b="0" i="0" lang="es-ES" sz="1415" u="none" cap="none" strike="noStrike">
                <a:solidFill>
                  <a:srgbClr val="13556A"/>
                </a:solidFill>
                <a:latin typeface="Sora"/>
                <a:ea typeface="Sora"/>
                <a:cs typeface="Sora"/>
                <a:sym typeface="Sora"/>
              </a:rPr>
              <a:t>11:15 - 11:45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706"/>
              <a:buFont typeface="Arial"/>
              <a:buNone/>
            </a:pPr>
            <a:r>
              <a:rPr b="0" i="0" lang="es-ES" sz="1415" u="none" cap="none" strike="noStrike">
                <a:solidFill>
                  <a:srgbClr val="13556A"/>
                </a:solidFill>
                <a:latin typeface="Sora"/>
                <a:ea typeface="Sora"/>
                <a:cs typeface="Sora"/>
                <a:sym typeface="Sora"/>
              </a:rPr>
              <a:t>11:45 -13:30 </a:t>
            </a:r>
            <a:endParaRPr b="0" i="0" sz="1946" u="none" cap="none" strike="noStrike">
              <a:solidFill>
                <a:schemeClr val="dk2"/>
              </a:solidFill>
              <a:latin typeface="Sora"/>
              <a:ea typeface="Sora"/>
              <a:cs typeface="Sora"/>
              <a:sym typeface="Sor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3"/>
          <p:cNvSpPr txBox="1"/>
          <p:nvPr>
            <p:ph idx="4294967295" type="body"/>
          </p:nvPr>
        </p:nvSpPr>
        <p:spPr>
          <a:xfrm>
            <a:off x="3102890" y="1147320"/>
            <a:ext cx="8268000" cy="1182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76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s-ES" sz="1800">
                <a:latin typeface="Sora Light"/>
                <a:ea typeface="Sora Light"/>
                <a:cs typeface="Sora Light"/>
                <a:sym typeface="Sora Light"/>
              </a:rPr>
              <a:t>En cada sesión trabajaremos con casos reales y cuestiones de actualidad, buscando herramientas y criterios que puedas aplicar mucho después de terminar el programa.</a:t>
            </a:r>
            <a:endParaRPr/>
          </a:p>
          <a:p>
            <a:pPr indent="-508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1600"/>
              </a:spcAft>
              <a:buClr>
                <a:srgbClr val="13556A"/>
              </a:buClr>
              <a:buSzPts val="2800"/>
              <a:buNone/>
            </a:pPr>
            <a:r>
              <a:t/>
            </a:r>
            <a:endParaRPr sz="3000">
              <a:latin typeface="Sora Light"/>
              <a:ea typeface="Sora Light"/>
              <a:cs typeface="Sora Light"/>
              <a:sym typeface="Sora Light"/>
            </a:endParaRPr>
          </a:p>
        </p:txBody>
      </p:sp>
      <p:sp>
        <p:nvSpPr>
          <p:cNvPr id="171" name="Google Shape;171;p23"/>
          <p:cNvSpPr txBox="1"/>
          <p:nvPr/>
        </p:nvSpPr>
        <p:spPr>
          <a:xfrm>
            <a:off x="3112015" y="525722"/>
            <a:ext cx="6398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s-ES" sz="2300" u="none" cap="none" strike="noStrike">
                <a:solidFill>
                  <a:srgbClr val="4F788C"/>
                </a:solidFill>
                <a:latin typeface="Lora"/>
                <a:ea typeface="Lora"/>
                <a:cs typeface="Lora"/>
                <a:sym typeface="Lora"/>
              </a:rPr>
              <a:t>Metodología teórico-práctica</a:t>
            </a:r>
            <a:endParaRPr b="1" i="0" sz="2300" u="none" cap="none" strike="noStrike">
              <a:solidFill>
                <a:srgbClr val="4F788C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72" name="Google Shape;172;p23"/>
          <p:cNvSpPr txBox="1"/>
          <p:nvPr/>
        </p:nvSpPr>
        <p:spPr>
          <a:xfrm>
            <a:off x="3148591" y="3464109"/>
            <a:ext cx="4218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s-ES" sz="2300" u="none" cap="none" strike="noStrike">
                <a:solidFill>
                  <a:srgbClr val="4F788C"/>
                </a:solidFill>
                <a:latin typeface="Lora"/>
                <a:ea typeface="Lora"/>
                <a:cs typeface="Lora"/>
                <a:sym typeface="Lora"/>
              </a:rPr>
              <a:t>Matrícula</a:t>
            </a:r>
            <a:endParaRPr b="1" i="0" sz="500" u="none" cap="none" strike="noStrike">
              <a:solidFill>
                <a:srgbClr val="4F788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3"/>
          <p:cNvSpPr txBox="1"/>
          <p:nvPr/>
        </p:nvSpPr>
        <p:spPr>
          <a:xfrm>
            <a:off x="3230906" y="4058506"/>
            <a:ext cx="25164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3556A"/>
              </a:buClr>
              <a:buSzPts val="1040"/>
              <a:buFont typeface="Arial"/>
              <a:buNone/>
            </a:pPr>
            <a:r>
              <a:rPr b="0" i="0" lang="es-ES" sz="1700" u="none" cap="none" strike="noStrike">
                <a:solidFill>
                  <a:schemeClr val="dk1"/>
                </a:solidFill>
                <a:latin typeface="Sora Light"/>
                <a:ea typeface="Sora Light"/>
                <a:cs typeface="Sora Light"/>
                <a:sym typeface="Sora Light"/>
              </a:rPr>
              <a:t>Cuarenta euros (40€)</a:t>
            </a:r>
            <a:endParaRPr b="0" i="0" sz="1700" u="none" cap="none" strike="noStrike">
              <a:solidFill>
                <a:schemeClr val="dk1"/>
              </a:solidFill>
              <a:latin typeface="Sora Light"/>
              <a:ea typeface="Sora Light"/>
              <a:cs typeface="Sora Light"/>
              <a:sym typeface="Sora Light"/>
            </a:endParaRPr>
          </a:p>
          <a:p>
            <a:pPr indent="-50800" lvl="0" marL="2286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13556A"/>
              </a:buClr>
              <a:buSzPts val="1120"/>
              <a:buFont typeface="Arial"/>
              <a:buNone/>
            </a:pPr>
            <a:r>
              <a:t/>
            </a:r>
            <a:endParaRPr b="0" i="0" sz="1120" u="none" cap="none" strike="noStrike">
              <a:solidFill>
                <a:srgbClr val="1355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4" name="Google Shape;174;p23"/>
          <p:cNvCxnSpPr/>
          <p:nvPr/>
        </p:nvCxnSpPr>
        <p:spPr>
          <a:xfrm>
            <a:off x="3194330" y="1094436"/>
            <a:ext cx="552600" cy="0"/>
          </a:xfrm>
          <a:prstGeom prst="straightConnector1">
            <a:avLst/>
          </a:prstGeom>
          <a:noFill/>
          <a:ln cap="flat" cmpd="sng" w="38100">
            <a:solidFill>
              <a:srgbClr val="C8883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5" name="Google Shape;175;p23"/>
          <p:cNvCxnSpPr/>
          <p:nvPr/>
        </p:nvCxnSpPr>
        <p:spPr>
          <a:xfrm>
            <a:off x="3230906" y="4051696"/>
            <a:ext cx="552600" cy="0"/>
          </a:xfrm>
          <a:prstGeom prst="straightConnector1">
            <a:avLst/>
          </a:prstGeom>
          <a:noFill/>
          <a:ln cap="flat" cmpd="sng" w="38100">
            <a:solidFill>
              <a:srgbClr val="C88836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76" name="Google Shape;176;p23" title="LOGO EVP PNG-12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77150"/>
            <a:ext cx="2246026" cy="1182251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3"/>
          <p:cNvSpPr txBox="1"/>
          <p:nvPr/>
        </p:nvSpPr>
        <p:spPr>
          <a:xfrm>
            <a:off x="3152904" y="4908827"/>
            <a:ext cx="4218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s-ES" sz="2300" u="none" cap="none" strike="noStrike">
                <a:solidFill>
                  <a:srgbClr val="4F788C"/>
                </a:solidFill>
                <a:latin typeface="Lora"/>
                <a:ea typeface="Lora"/>
                <a:cs typeface="Lora"/>
                <a:sym typeface="Lora"/>
              </a:rPr>
              <a:t>Más información</a:t>
            </a:r>
            <a:endParaRPr b="1" i="0" sz="500" u="none" cap="none" strike="noStrike">
              <a:solidFill>
                <a:srgbClr val="4F788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3"/>
          <p:cNvSpPr txBox="1"/>
          <p:nvPr/>
        </p:nvSpPr>
        <p:spPr>
          <a:xfrm>
            <a:off x="3235219" y="5430073"/>
            <a:ext cx="5721562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3556A"/>
              </a:buClr>
              <a:buSzPts val="1040"/>
              <a:buFont typeface="Arial"/>
              <a:buNone/>
            </a:pPr>
            <a:r>
              <a:rPr b="0" i="0" lang="es-ES" sz="1700" u="sng" cap="none" strike="noStrike">
                <a:solidFill>
                  <a:schemeClr val="hlink"/>
                </a:solidFill>
                <a:latin typeface="Sora Light"/>
                <a:ea typeface="Sora Light"/>
                <a:cs typeface="Sora Light"/>
                <a:sym typeface="Sora Light"/>
                <a:hlinkClick r:id="rId4"/>
              </a:rPr>
              <a:t>www.escueladevocacionpolitica.org</a:t>
            </a:r>
            <a:endParaRPr b="0" i="0" sz="1700" u="none" cap="none" strike="noStrike">
              <a:solidFill>
                <a:schemeClr val="dk1"/>
              </a:solidFill>
              <a:latin typeface="Sora Light"/>
              <a:ea typeface="Sora Light"/>
              <a:cs typeface="Sora Light"/>
              <a:sym typeface="Sora Light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3556A"/>
              </a:buClr>
              <a:buSzPts val="104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Sora Light"/>
              <a:ea typeface="Sora Light"/>
              <a:cs typeface="Sora Light"/>
              <a:sym typeface="Sora Light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3556A"/>
              </a:buClr>
              <a:buSzPts val="1040"/>
              <a:buFont typeface="Arial"/>
              <a:buNone/>
            </a:pPr>
            <a:r>
              <a:rPr b="0" i="0" lang="es-ES" sz="1700" u="none" cap="none" strike="noStrike">
                <a:solidFill>
                  <a:schemeClr val="dk1"/>
                </a:solidFill>
                <a:latin typeface="Sora Light"/>
                <a:ea typeface="Sora Light"/>
                <a:cs typeface="Sora Light"/>
                <a:sym typeface="Sora Light"/>
              </a:rPr>
              <a:t>info@escueladevocacionpolitica.org</a:t>
            </a:r>
            <a:endParaRPr b="0" i="0" sz="1700" u="none" cap="none" strike="noStrike">
              <a:solidFill>
                <a:schemeClr val="dk1"/>
              </a:solidFill>
              <a:latin typeface="Sora Light"/>
              <a:ea typeface="Sora Light"/>
              <a:cs typeface="Sora Light"/>
              <a:sym typeface="Sora Light"/>
            </a:endParaRPr>
          </a:p>
          <a:p>
            <a:pPr indent="-50800" lvl="0" marL="2286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13556A"/>
              </a:buClr>
              <a:buSzPts val="1120"/>
              <a:buFont typeface="Arial"/>
              <a:buNone/>
            </a:pPr>
            <a:r>
              <a:t/>
            </a:r>
            <a:endParaRPr b="0" i="0" sz="1120" u="none" cap="none" strike="noStrike">
              <a:solidFill>
                <a:srgbClr val="1355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9" name="Google Shape;179;p23"/>
          <p:cNvCxnSpPr/>
          <p:nvPr/>
        </p:nvCxnSpPr>
        <p:spPr>
          <a:xfrm>
            <a:off x="3235219" y="5423262"/>
            <a:ext cx="552600" cy="0"/>
          </a:xfrm>
          <a:prstGeom prst="straightConnector1">
            <a:avLst/>
          </a:prstGeom>
          <a:noFill/>
          <a:ln cap="flat" cmpd="sng" w="38100">
            <a:solidFill>
              <a:srgbClr val="C8883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0" name="Google Shape;180;p23"/>
          <p:cNvSpPr txBox="1"/>
          <p:nvPr/>
        </p:nvSpPr>
        <p:spPr>
          <a:xfrm>
            <a:off x="3112015" y="2934632"/>
            <a:ext cx="8268000" cy="6610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76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r>
              <a:rPr b="0" i="0" lang="es-ES" sz="1800" u="sng" cap="none" strike="noStrike">
                <a:solidFill>
                  <a:schemeClr val="hlink"/>
                </a:solidFill>
                <a:latin typeface="Sora Light"/>
                <a:ea typeface="Sora Light"/>
                <a:cs typeface="Sora Light"/>
                <a:sym typeface="Sora Light"/>
                <a:hlinkClick r:id="rId5"/>
              </a:rPr>
              <a:t>https://forms.gle/7hc2qLP9kb1sjM8J6</a:t>
            </a:r>
            <a:endParaRPr b="0" i="0" sz="3000" u="none" cap="none" strike="noStrike">
              <a:solidFill>
                <a:schemeClr val="dk2"/>
              </a:solidFill>
              <a:latin typeface="Sora Light"/>
              <a:ea typeface="Sora Light"/>
              <a:cs typeface="Sora Light"/>
              <a:sym typeface="Sora Light"/>
            </a:endParaRPr>
          </a:p>
        </p:txBody>
      </p:sp>
      <p:sp>
        <p:nvSpPr>
          <p:cNvPr id="181" name="Google Shape;181;p23"/>
          <p:cNvSpPr txBox="1"/>
          <p:nvPr/>
        </p:nvSpPr>
        <p:spPr>
          <a:xfrm>
            <a:off x="3112015" y="2224730"/>
            <a:ext cx="6398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s-ES" sz="2300" u="none" cap="none" strike="noStrike">
                <a:solidFill>
                  <a:srgbClr val="4F788C"/>
                </a:solidFill>
                <a:latin typeface="Lora"/>
                <a:ea typeface="Lora"/>
                <a:cs typeface="Lora"/>
                <a:sym typeface="Lora"/>
              </a:rPr>
              <a:t>Inscripción</a:t>
            </a:r>
            <a:endParaRPr b="1" i="0" sz="2300" u="none" cap="none" strike="noStrike">
              <a:solidFill>
                <a:srgbClr val="4F788C"/>
              </a:solidFill>
              <a:latin typeface="Lora"/>
              <a:ea typeface="Lora"/>
              <a:cs typeface="Lora"/>
              <a:sym typeface="Lora"/>
            </a:endParaRPr>
          </a:p>
        </p:txBody>
      </p:sp>
      <p:cxnSp>
        <p:nvCxnSpPr>
          <p:cNvPr id="182" name="Google Shape;182;p23"/>
          <p:cNvCxnSpPr/>
          <p:nvPr/>
        </p:nvCxnSpPr>
        <p:spPr>
          <a:xfrm>
            <a:off x="3194330" y="2793444"/>
            <a:ext cx="552600" cy="0"/>
          </a:xfrm>
          <a:prstGeom prst="straightConnector1">
            <a:avLst/>
          </a:prstGeom>
          <a:noFill/>
          <a:ln cap="flat" cmpd="sng" w="38100">
            <a:solidFill>
              <a:srgbClr val="C88836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83" name="Google Shape;183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30906" y="6332278"/>
            <a:ext cx="328566" cy="328566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3"/>
          <p:cNvSpPr txBox="1"/>
          <p:nvPr/>
        </p:nvSpPr>
        <p:spPr>
          <a:xfrm>
            <a:off x="3559472" y="6286414"/>
            <a:ext cx="5721562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3556A"/>
              </a:buClr>
              <a:buSzPts val="1040"/>
              <a:buFont typeface="Arial"/>
              <a:buNone/>
            </a:pPr>
            <a:r>
              <a:rPr b="0" i="0" lang="es-ES" sz="1700" u="none" cap="none" strike="noStrike">
                <a:solidFill>
                  <a:schemeClr val="dk1"/>
                </a:solidFill>
                <a:latin typeface="Sora Light"/>
                <a:ea typeface="Sora Light"/>
                <a:cs typeface="Sora Light"/>
                <a:sym typeface="Sora Light"/>
              </a:rPr>
              <a:t>@escueladevocacionpolitica</a:t>
            </a:r>
            <a:endParaRPr b="0" i="0" sz="1700" u="none" cap="none" strike="noStrike">
              <a:solidFill>
                <a:schemeClr val="dk1"/>
              </a:solidFill>
              <a:latin typeface="Sora Light"/>
              <a:ea typeface="Sora Light"/>
              <a:cs typeface="Sora Light"/>
              <a:sym typeface="Sora Light"/>
            </a:endParaRPr>
          </a:p>
          <a:p>
            <a:pPr indent="-50800" lvl="0" marL="2286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13556A"/>
              </a:buClr>
              <a:buSzPts val="1120"/>
              <a:buFont typeface="Arial"/>
              <a:buNone/>
            </a:pPr>
            <a:r>
              <a:t/>
            </a:r>
            <a:endParaRPr b="0" i="0" sz="1120" u="none" cap="none" strike="noStrike">
              <a:solidFill>
                <a:srgbClr val="13556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/>
          <p:nvPr/>
        </p:nvSpPr>
        <p:spPr>
          <a:xfrm>
            <a:off x="0" y="9075"/>
            <a:ext cx="12192000" cy="1747500"/>
          </a:xfrm>
          <a:prstGeom prst="rect">
            <a:avLst/>
          </a:prstGeom>
          <a:solidFill>
            <a:srgbClr val="C946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4"/>
          <p:cNvSpPr txBox="1"/>
          <p:nvPr/>
        </p:nvSpPr>
        <p:spPr>
          <a:xfrm>
            <a:off x="3881270" y="421175"/>
            <a:ext cx="3387534" cy="923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s-ES" sz="4800" u="none" cap="none" strike="noStrik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Colaboran: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24" title="LOGO EVP PNG-09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5175" y="150925"/>
            <a:ext cx="2187223" cy="1281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8888" y="3498361"/>
            <a:ext cx="2689012" cy="11652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ibujo con letras&#10;&#10;El contenido generado por IA puede ser incorrecto." id="193" name="Google Shape;193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4632" y="3355237"/>
            <a:ext cx="2909076" cy="1747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16601" y="3498360"/>
            <a:ext cx="2355060" cy="158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25" title="LOGO EVP PNG-03.jpg"/>
          <p:cNvPicPr preferRelativeResize="0"/>
          <p:nvPr/>
        </p:nvPicPr>
        <p:blipFill rotWithShape="1">
          <a:blip r:embed="rId3">
            <a:alphaModFix/>
          </a:blip>
          <a:srcRect b="5526" l="0" r="279" t="0"/>
          <a:stretch/>
        </p:blipFill>
        <p:spPr>
          <a:xfrm>
            <a:off x="0" y="0"/>
            <a:ext cx="12157972" cy="6749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